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697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793790" y="1739622"/>
            <a:ext cx="7556421" cy="223277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A Importância da Inclusão Social de Pessoas com Síndrome de Down</a:t>
            </a:r>
            <a:endParaRPr lang="en-US" sz="4650" dirty="0"/>
          </a:p>
        </p:txBody>
      </p:sp>
      <p:sp>
        <p:nvSpPr>
          <p:cNvPr id="4" name="Text 1"/>
          <p:cNvSpPr/>
          <p:nvPr/>
        </p:nvSpPr>
        <p:spPr>
          <a:xfrm>
            <a:off x="793790" y="431256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A inclusão social não é apenas um conceito bonito – é um direito humano fundamental e uma responsabilidade coletiva que transforma vidas e enriquece toda a sociedade. Quando falamos sobre pessoas com síndrome de Down, estamos falando sobre indivíduos cheios de potencial, sonhos e capacidades que merecem todas as oportunidades para florescer e contribuir com suas comunidades.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02350" y="551736"/>
            <a:ext cx="8599051" cy="428030"/>
          </a:xfrm>
          <a:prstGeom prst="rect">
            <a:avLst/>
          </a:prstGeom>
          <a:noFill/>
          <a:ln/>
        </p:spPr>
        <p:txBody>
          <a:bodyPr wrap="none" lIns="0" tIns="0" rIns="0" bIns="0" rtlCol="0" anchor="t"/>
          <a:lstStyle/>
          <a:p>
            <a:pPr marL="0" indent="0" algn="l">
              <a:lnSpc>
                <a:spcPts val="3350"/>
              </a:lnSpc>
              <a:buNone/>
            </a:pPr>
            <a:r>
              <a:rPr lang="en-US" sz="2650" b="1" dirty="0">
                <a:solidFill>
                  <a:srgbClr val="FF8AAF"/>
                </a:solidFill>
                <a:latin typeface="Petrona Bold" pitchFamily="34" charset="0"/>
                <a:ea typeface="Petrona Bold" pitchFamily="34" charset="-122"/>
                <a:cs typeface="Petrona Bold" pitchFamily="34" charset="-120"/>
              </a:rPr>
              <a:t>Conclusão: Construindo uma Sociedade Mais Inclusiva</a:t>
            </a:r>
            <a:endParaRPr lang="en-US" sz="2650" dirty="0"/>
          </a:p>
        </p:txBody>
      </p:sp>
      <p:sp>
        <p:nvSpPr>
          <p:cNvPr id="3" name="Shape 1"/>
          <p:cNvSpPr/>
          <p:nvPr/>
        </p:nvSpPr>
        <p:spPr>
          <a:xfrm>
            <a:off x="702350" y="1240631"/>
            <a:ext cx="4321612" cy="1654493"/>
          </a:xfrm>
          <a:prstGeom prst="roundRect">
            <a:avLst>
              <a:gd name="adj" fmla="val 3311"/>
            </a:avLst>
          </a:prstGeom>
          <a:solidFill>
            <a:srgbClr val="2F1D63"/>
          </a:solidFill>
          <a:ln w="7620">
            <a:solidFill>
              <a:srgbClr val="48367C"/>
            </a:solidFill>
            <a:prstDash val="solid"/>
          </a:ln>
        </p:spPr>
        <p:txBody>
          <a:bodyPr/>
          <a:lstStyle/>
          <a:p>
            <a:endParaRPr lang="en-US"/>
          </a:p>
        </p:txBody>
      </p:sp>
      <p:sp>
        <p:nvSpPr>
          <p:cNvPr id="4" name="Text 2"/>
          <p:cNvSpPr/>
          <p:nvPr/>
        </p:nvSpPr>
        <p:spPr>
          <a:xfrm>
            <a:off x="840343" y="1378625"/>
            <a:ext cx="2214324" cy="256699"/>
          </a:xfrm>
          <a:prstGeom prst="rect">
            <a:avLst/>
          </a:prstGeom>
          <a:noFill/>
          <a:ln/>
        </p:spPr>
        <p:txBody>
          <a:bodyPr wrap="none" lIns="0" tIns="0" rIns="0" bIns="0" rtlCol="0" anchor="t"/>
          <a:lstStyle/>
          <a:p>
            <a:pPr marL="0" indent="0" algn="l">
              <a:lnSpc>
                <a:spcPts val="2000"/>
              </a:lnSpc>
              <a:buNone/>
            </a:pPr>
            <a:r>
              <a:rPr lang="en-US" sz="1600" b="1" dirty="0">
                <a:solidFill>
                  <a:srgbClr val="E0D6DE"/>
                </a:solidFill>
                <a:latin typeface="Petrona Bold" pitchFamily="34" charset="0"/>
                <a:ea typeface="Petrona Bold" pitchFamily="34" charset="-122"/>
                <a:cs typeface="Petrona Bold" pitchFamily="34" charset="-120"/>
              </a:rPr>
              <a:t>A Inclusão é um Direito</a:t>
            </a:r>
            <a:endParaRPr lang="en-US" sz="1600" dirty="0"/>
          </a:p>
        </p:txBody>
      </p:sp>
      <p:sp>
        <p:nvSpPr>
          <p:cNvPr id="5" name="Text 3"/>
          <p:cNvSpPr/>
          <p:nvPr/>
        </p:nvSpPr>
        <p:spPr>
          <a:xfrm>
            <a:off x="840343" y="1713548"/>
            <a:ext cx="4045625" cy="1043583"/>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Não se trata de caridade, benevolência ou favor. A inclusão social de pessoas com síndrome de Down é um </a:t>
            </a:r>
            <a:r>
              <a:rPr lang="en-US" sz="1000" b="1" dirty="0">
                <a:solidFill>
                  <a:srgbClr val="E0D6DE"/>
                </a:solidFill>
                <a:latin typeface="Inter" pitchFamily="34" charset="0"/>
                <a:ea typeface="Inter" pitchFamily="34" charset="-122"/>
                <a:cs typeface="Inter" pitchFamily="34" charset="-120"/>
              </a:rPr>
              <a:t>direito humano fundamental</a:t>
            </a:r>
            <a:r>
              <a:rPr lang="en-US" sz="1000" dirty="0">
                <a:solidFill>
                  <a:srgbClr val="E0D6DE"/>
                </a:solidFill>
                <a:latin typeface="Inter" pitchFamily="34" charset="0"/>
                <a:ea typeface="Inter" pitchFamily="34" charset="-122"/>
                <a:cs typeface="Inter" pitchFamily="34" charset="-120"/>
              </a:rPr>
              <a:t> garantido por lei e pela ética. Toda pessoa merece dignidade, respeito e oportunidades iguais de participação social, independentemente de suas características.</a:t>
            </a:r>
            <a:endParaRPr lang="en-US" sz="1000" dirty="0"/>
          </a:p>
        </p:txBody>
      </p:sp>
      <p:sp>
        <p:nvSpPr>
          <p:cNvPr id="6" name="Shape 4"/>
          <p:cNvSpPr/>
          <p:nvPr/>
        </p:nvSpPr>
        <p:spPr>
          <a:xfrm>
            <a:off x="5154335" y="1240631"/>
            <a:ext cx="4321612" cy="1654493"/>
          </a:xfrm>
          <a:prstGeom prst="roundRect">
            <a:avLst>
              <a:gd name="adj" fmla="val 3311"/>
            </a:avLst>
          </a:prstGeom>
          <a:solidFill>
            <a:srgbClr val="2F1D63"/>
          </a:solidFill>
          <a:ln w="7620">
            <a:solidFill>
              <a:srgbClr val="48367C"/>
            </a:solidFill>
            <a:prstDash val="solid"/>
          </a:ln>
        </p:spPr>
        <p:txBody>
          <a:bodyPr/>
          <a:lstStyle/>
          <a:p>
            <a:endParaRPr lang="en-US"/>
          </a:p>
        </p:txBody>
      </p:sp>
      <p:sp>
        <p:nvSpPr>
          <p:cNvPr id="7" name="Text 5"/>
          <p:cNvSpPr/>
          <p:nvPr/>
        </p:nvSpPr>
        <p:spPr>
          <a:xfrm>
            <a:off x="5292328" y="1378625"/>
            <a:ext cx="2054304" cy="256699"/>
          </a:xfrm>
          <a:prstGeom prst="rect">
            <a:avLst/>
          </a:prstGeom>
          <a:noFill/>
          <a:ln/>
        </p:spPr>
        <p:txBody>
          <a:bodyPr wrap="none" lIns="0" tIns="0" rIns="0" bIns="0" rtlCol="0" anchor="t"/>
          <a:lstStyle/>
          <a:p>
            <a:pPr marL="0" indent="0" algn="l">
              <a:lnSpc>
                <a:spcPts val="2000"/>
              </a:lnSpc>
              <a:buNone/>
            </a:pPr>
            <a:r>
              <a:rPr lang="en-US" sz="1600" b="1" dirty="0">
                <a:solidFill>
                  <a:srgbClr val="E0D6DE"/>
                </a:solidFill>
                <a:latin typeface="Petrona Bold" pitchFamily="34" charset="0"/>
                <a:ea typeface="Petrona Bold" pitchFamily="34" charset="-122"/>
                <a:cs typeface="Petrona Bold" pitchFamily="34" charset="-120"/>
              </a:rPr>
              <a:t>É um Dever de Todos</a:t>
            </a:r>
            <a:endParaRPr lang="en-US" sz="1600" dirty="0"/>
          </a:p>
        </p:txBody>
      </p:sp>
      <p:sp>
        <p:nvSpPr>
          <p:cNvPr id="8" name="Text 6"/>
          <p:cNvSpPr/>
          <p:nvPr/>
        </p:nvSpPr>
        <p:spPr>
          <a:xfrm>
            <a:off x="5292328" y="1713548"/>
            <a:ext cx="4045625" cy="1043583"/>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A responsabilidade pela inclusão não recai sobre um único grupo. </a:t>
            </a:r>
            <a:r>
              <a:rPr lang="en-US" sz="1000" b="1" dirty="0">
                <a:solidFill>
                  <a:srgbClr val="E0D6DE"/>
                </a:solidFill>
                <a:latin typeface="Inter" pitchFamily="34" charset="0"/>
                <a:ea typeface="Inter" pitchFamily="34" charset="-122"/>
                <a:cs typeface="Inter" pitchFamily="34" charset="-120"/>
              </a:rPr>
              <a:t>Educadores, famílias, profissionais de saúde, empregadores, legisladores e cada cidadão</a:t>
            </a:r>
            <a:r>
              <a:rPr lang="en-US" sz="1000" dirty="0">
                <a:solidFill>
                  <a:srgbClr val="E0D6DE"/>
                </a:solidFill>
                <a:latin typeface="Inter" pitchFamily="34" charset="0"/>
                <a:ea typeface="Inter" pitchFamily="34" charset="-122"/>
                <a:cs typeface="Inter" pitchFamily="34" charset="-120"/>
              </a:rPr>
              <a:t> têm o dever de criar e manter ambientes inclusivos. Cada ação, por menor que seja, contribui para construir uma sociedade mais justa.</a:t>
            </a:r>
            <a:endParaRPr lang="en-US" sz="1000" dirty="0"/>
          </a:p>
        </p:txBody>
      </p:sp>
      <p:sp>
        <p:nvSpPr>
          <p:cNvPr id="9" name="Shape 7"/>
          <p:cNvSpPr/>
          <p:nvPr/>
        </p:nvSpPr>
        <p:spPr>
          <a:xfrm>
            <a:off x="9606320" y="1240631"/>
            <a:ext cx="4321731" cy="1654493"/>
          </a:xfrm>
          <a:prstGeom prst="roundRect">
            <a:avLst>
              <a:gd name="adj" fmla="val 3311"/>
            </a:avLst>
          </a:prstGeom>
          <a:solidFill>
            <a:srgbClr val="2F1D63"/>
          </a:solidFill>
          <a:ln w="7620">
            <a:solidFill>
              <a:srgbClr val="48367C"/>
            </a:solidFill>
            <a:prstDash val="solid"/>
          </a:ln>
        </p:spPr>
        <p:txBody>
          <a:bodyPr/>
          <a:lstStyle/>
          <a:p>
            <a:endParaRPr lang="en-US"/>
          </a:p>
        </p:txBody>
      </p:sp>
      <p:sp>
        <p:nvSpPr>
          <p:cNvPr id="10" name="Text 8"/>
          <p:cNvSpPr/>
          <p:nvPr/>
        </p:nvSpPr>
        <p:spPr>
          <a:xfrm>
            <a:off x="9744313" y="1378625"/>
            <a:ext cx="2661880" cy="256699"/>
          </a:xfrm>
          <a:prstGeom prst="rect">
            <a:avLst/>
          </a:prstGeom>
          <a:noFill/>
          <a:ln/>
        </p:spPr>
        <p:txBody>
          <a:bodyPr wrap="none" lIns="0" tIns="0" rIns="0" bIns="0" rtlCol="0" anchor="t"/>
          <a:lstStyle/>
          <a:p>
            <a:pPr marL="0" indent="0" algn="l">
              <a:lnSpc>
                <a:spcPts val="2000"/>
              </a:lnSpc>
              <a:buNone/>
            </a:pPr>
            <a:r>
              <a:rPr lang="en-US" sz="1600" b="1" dirty="0">
                <a:solidFill>
                  <a:srgbClr val="E0D6DE"/>
                </a:solidFill>
                <a:latin typeface="Petrona Bold" pitchFamily="34" charset="0"/>
                <a:ea typeface="Petrona Bold" pitchFamily="34" charset="-122"/>
                <a:cs typeface="Petrona Bold" pitchFamily="34" charset="-120"/>
              </a:rPr>
              <a:t>Potencial Máximo é Possível</a:t>
            </a:r>
            <a:endParaRPr lang="en-US" sz="1600" dirty="0"/>
          </a:p>
        </p:txBody>
      </p:sp>
      <p:sp>
        <p:nvSpPr>
          <p:cNvPr id="11" name="Text 9"/>
          <p:cNvSpPr/>
          <p:nvPr/>
        </p:nvSpPr>
        <p:spPr>
          <a:xfrm>
            <a:off x="9744313" y="1713548"/>
            <a:ext cx="4045744" cy="1043583"/>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Com apoio adequado, estímulo consistente e respeito genuíno, pessoas com síndrome de Down podem alcançar seu potencial máximo. Elas podem </a:t>
            </a:r>
            <a:r>
              <a:rPr lang="en-US" sz="1000" b="1" dirty="0">
                <a:solidFill>
                  <a:srgbClr val="E0D6DE"/>
                </a:solidFill>
                <a:latin typeface="Inter" pitchFamily="34" charset="0"/>
                <a:ea typeface="Inter" pitchFamily="34" charset="-122"/>
                <a:cs typeface="Inter" pitchFamily="34" charset="-120"/>
              </a:rPr>
              <a:t>aprender, trabalhar, amar, criar, contribuir e viver vidas plenas e significativas</a:t>
            </a:r>
            <a:r>
              <a:rPr lang="en-US" sz="1000" dirty="0">
                <a:solidFill>
                  <a:srgbClr val="E0D6DE"/>
                </a:solidFill>
                <a:latin typeface="Inter" pitchFamily="34" charset="0"/>
                <a:ea typeface="Inter" pitchFamily="34" charset="-122"/>
                <a:cs typeface="Inter" pitchFamily="34" charset="-120"/>
              </a:rPr>
              <a:t>. O limite não está nelas – está nas barreiras que a sociedade cria.</a:t>
            </a:r>
            <a:endParaRPr lang="en-US" sz="1000" dirty="0"/>
          </a:p>
        </p:txBody>
      </p:sp>
      <p:sp>
        <p:nvSpPr>
          <p:cNvPr id="12" name="Text 10"/>
          <p:cNvSpPr/>
          <p:nvPr/>
        </p:nvSpPr>
        <p:spPr>
          <a:xfrm>
            <a:off x="702350" y="3090743"/>
            <a:ext cx="13225701" cy="1181338"/>
          </a:xfrm>
          <a:prstGeom prst="rect">
            <a:avLst/>
          </a:prstGeom>
          <a:noFill/>
          <a:ln/>
        </p:spPr>
        <p:txBody>
          <a:bodyPr wrap="square" lIns="0" tIns="0" rIns="0" bIns="0" rtlCol="0" anchor="t"/>
          <a:lstStyle/>
          <a:p>
            <a:pPr marL="0" indent="0" algn="l">
              <a:lnSpc>
                <a:spcPts val="4650"/>
              </a:lnSpc>
              <a:buNone/>
            </a:pPr>
            <a:r>
              <a:rPr lang="en-US" sz="3700" b="1" dirty="0">
                <a:solidFill>
                  <a:srgbClr val="FF8AAF"/>
                </a:solidFill>
                <a:latin typeface="Petrona Bold" pitchFamily="34" charset="0"/>
                <a:ea typeface="Petrona Bold" pitchFamily="34" charset="-122"/>
                <a:cs typeface="Petrona Bold" pitchFamily="34" charset="-120"/>
              </a:rPr>
              <a:t>Vamos Juntos Promover o Respeito, a Autonomia e a Valorização da Diversidade Humana</a:t>
            </a:r>
            <a:endParaRPr lang="en-US" sz="3700" dirty="0"/>
          </a:p>
        </p:txBody>
      </p:sp>
      <p:sp>
        <p:nvSpPr>
          <p:cNvPr id="13" name="Text 11"/>
          <p:cNvSpPr/>
          <p:nvPr/>
        </p:nvSpPr>
        <p:spPr>
          <a:xfrm>
            <a:off x="702350" y="4584978"/>
            <a:ext cx="6453783" cy="626150"/>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A verdadeira medida de uma sociedade não é como trata seus membros mais privilegiados, mas como acolhe e valoriza todos os seus cidadãos, especialmente aqueles que são diferentes. A diversidade não é um problema a ser resolvido – é uma riqueza a ser celebrada.</a:t>
            </a:r>
            <a:endParaRPr lang="en-US" sz="1000" dirty="0"/>
          </a:p>
        </p:txBody>
      </p:sp>
      <p:sp>
        <p:nvSpPr>
          <p:cNvPr id="14" name="Text 12"/>
          <p:cNvSpPr/>
          <p:nvPr/>
        </p:nvSpPr>
        <p:spPr>
          <a:xfrm>
            <a:off x="702350" y="5328404"/>
            <a:ext cx="6453783" cy="626150"/>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Cada pessoa com síndrome de Down traz dons únicos para o mundo: alegria contagiante, afeto genuíno, determinação inspiradora e uma perspectiva especial sobre a vida. Quando incluímos verdadeiramente, não estamos apenas ajudando – estamos sendo enriquecidos.</a:t>
            </a:r>
            <a:endParaRPr lang="en-US" sz="1000" dirty="0"/>
          </a:p>
        </p:txBody>
      </p:sp>
      <p:sp>
        <p:nvSpPr>
          <p:cNvPr id="15" name="Text 13"/>
          <p:cNvSpPr/>
          <p:nvPr/>
        </p:nvSpPr>
        <p:spPr>
          <a:xfrm>
            <a:off x="7481887" y="4598075"/>
            <a:ext cx="2713196" cy="213955"/>
          </a:xfrm>
          <a:prstGeom prst="rect">
            <a:avLst/>
          </a:prstGeom>
          <a:noFill/>
          <a:ln/>
        </p:spPr>
        <p:txBody>
          <a:bodyPr wrap="none" lIns="0" tIns="0" rIns="0" bIns="0" rtlCol="0" anchor="t"/>
          <a:lstStyle/>
          <a:p>
            <a:pPr marL="0" indent="0" algn="l">
              <a:lnSpc>
                <a:spcPts val="1650"/>
              </a:lnSpc>
              <a:buNone/>
            </a:pPr>
            <a:r>
              <a:rPr lang="en-US" sz="1300" b="1" dirty="0">
                <a:solidFill>
                  <a:srgbClr val="FF8AAF"/>
                </a:solidFill>
                <a:latin typeface="Petrona Bold" pitchFamily="34" charset="0"/>
                <a:ea typeface="Petrona Bold" pitchFamily="34" charset="-122"/>
                <a:cs typeface="Petrona Bold" pitchFamily="34" charset="-120"/>
              </a:rPr>
              <a:t>Como Você Pode Fazer a Diferença:</a:t>
            </a:r>
            <a:endParaRPr lang="en-US" sz="1300" dirty="0"/>
          </a:p>
        </p:txBody>
      </p:sp>
      <p:sp>
        <p:nvSpPr>
          <p:cNvPr id="16" name="Text 14"/>
          <p:cNvSpPr/>
          <p:nvPr/>
        </p:nvSpPr>
        <p:spPr>
          <a:xfrm>
            <a:off x="7481887" y="4942403"/>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Eduque-se sobre síndrome de Down e inclusão</a:t>
            </a:r>
            <a:endParaRPr lang="en-US" sz="1000" dirty="0"/>
          </a:p>
        </p:txBody>
      </p:sp>
      <p:sp>
        <p:nvSpPr>
          <p:cNvPr id="17" name="Text 15"/>
          <p:cNvSpPr/>
          <p:nvPr/>
        </p:nvSpPr>
        <p:spPr>
          <a:xfrm>
            <a:off x="7481887" y="5196721"/>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Desafie preconceitos quando os encontrar</a:t>
            </a:r>
            <a:endParaRPr lang="en-US" sz="1000" dirty="0"/>
          </a:p>
        </p:txBody>
      </p:sp>
      <p:sp>
        <p:nvSpPr>
          <p:cNvPr id="18" name="Text 16"/>
          <p:cNvSpPr/>
          <p:nvPr/>
        </p:nvSpPr>
        <p:spPr>
          <a:xfrm>
            <a:off x="7481887" y="5451038"/>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Apoie políticas e práticas inclusivas</a:t>
            </a:r>
            <a:endParaRPr lang="en-US" sz="1000" dirty="0"/>
          </a:p>
        </p:txBody>
      </p:sp>
      <p:sp>
        <p:nvSpPr>
          <p:cNvPr id="19" name="Text 17"/>
          <p:cNvSpPr/>
          <p:nvPr/>
        </p:nvSpPr>
        <p:spPr>
          <a:xfrm>
            <a:off x="7481887" y="5705356"/>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Interaja respeitosamente com pessoas com deficiência</a:t>
            </a:r>
            <a:endParaRPr lang="en-US" sz="1000" dirty="0"/>
          </a:p>
        </p:txBody>
      </p:sp>
      <p:sp>
        <p:nvSpPr>
          <p:cNvPr id="20" name="Text 18"/>
          <p:cNvSpPr/>
          <p:nvPr/>
        </p:nvSpPr>
        <p:spPr>
          <a:xfrm>
            <a:off x="7481887" y="5959673"/>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Compartilhe histórias positivas de inclusão</a:t>
            </a:r>
            <a:endParaRPr lang="en-US" sz="1000" dirty="0"/>
          </a:p>
        </p:txBody>
      </p:sp>
      <p:sp>
        <p:nvSpPr>
          <p:cNvPr id="21" name="Text 19"/>
          <p:cNvSpPr/>
          <p:nvPr/>
        </p:nvSpPr>
        <p:spPr>
          <a:xfrm>
            <a:off x="7481887" y="6213991"/>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Seja um aliado ativo na luta por igualdade</a:t>
            </a:r>
            <a:endParaRPr lang="en-US" sz="1000" dirty="0"/>
          </a:p>
        </p:txBody>
      </p:sp>
      <p:sp>
        <p:nvSpPr>
          <p:cNvPr id="22" name="Text 20"/>
          <p:cNvSpPr/>
          <p:nvPr/>
        </p:nvSpPr>
        <p:spPr>
          <a:xfrm>
            <a:off x="897969" y="6761678"/>
            <a:ext cx="13030081" cy="208717"/>
          </a:xfrm>
          <a:prstGeom prst="rect">
            <a:avLst/>
          </a:prstGeom>
          <a:noFill/>
          <a:ln/>
        </p:spPr>
        <p:txBody>
          <a:bodyPr wrap="none" lIns="0" tIns="0" rIns="0" bIns="0" rtlCol="0" anchor="t"/>
          <a:lstStyle/>
          <a:p>
            <a:pPr marL="0" indent="0" algn="l">
              <a:lnSpc>
                <a:spcPts val="1600"/>
              </a:lnSpc>
              <a:buNone/>
            </a:pPr>
            <a:r>
              <a:rPr lang="en-US" sz="1000" b="1" dirty="0">
                <a:solidFill>
                  <a:srgbClr val="E0D6DE"/>
                </a:solidFill>
                <a:latin typeface="Inter" pitchFamily="34" charset="0"/>
                <a:ea typeface="Inter" pitchFamily="34" charset="-122"/>
                <a:cs typeface="Inter" pitchFamily="34" charset="-120"/>
              </a:rPr>
              <a:t>"Somos todos diferentes. E é justamente por isso que somos todos especiais."</a:t>
            </a:r>
            <a:endParaRPr lang="en-US" sz="1000" dirty="0"/>
          </a:p>
        </p:txBody>
      </p:sp>
      <p:sp>
        <p:nvSpPr>
          <p:cNvPr id="23" name="Shape 21"/>
          <p:cNvSpPr/>
          <p:nvPr/>
        </p:nvSpPr>
        <p:spPr>
          <a:xfrm>
            <a:off x="702350" y="6614993"/>
            <a:ext cx="15240" cy="502087"/>
          </a:xfrm>
          <a:prstGeom prst="rect">
            <a:avLst/>
          </a:prstGeom>
          <a:solidFill>
            <a:srgbClr val="876CD4"/>
          </a:solidFill>
          <a:ln/>
        </p:spPr>
        <p:txBody>
          <a:bodyPr/>
          <a:lstStyle/>
          <a:p>
            <a:endParaRPr lang="en-US"/>
          </a:p>
        </p:txBody>
      </p:sp>
      <p:sp>
        <p:nvSpPr>
          <p:cNvPr id="24" name="Text 22"/>
          <p:cNvSpPr/>
          <p:nvPr/>
        </p:nvSpPr>
        <p:spPr>
          <a:xfrm>
            <a:off x="702350" y="7263765"/>
            <a:ext cx="13225701" cy="417433"/>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O futuro que queremos – uma sociedade verdadeiramente inclusiva, justa e compassiva – começa com as escolhas que fazemos hoje. Cada gesto de inclusão, cada palavra de respeito, cada oportunidade criada nos aproxima desse ideal. Juntos, podemos transformar não apenas a vida de pessoas com síndrome de Down, mas a qualidade moral e humana de toda nossa sociedade. A inclusão nos torna melhores.</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26902"/>
            <a:ext cx="4913233" cy="483751"/>
          </a:xfrm>
          <a:prstGeom prst="rect">
            <a:avLst/>
          </a:prstGeom>
          <a:noFill/>
          <a:ln/>
        </p:spPr>
        <p:txBody>
          <a:bodyPr wrap="none" lIns="0" tIns="0" rIns="0" bIns="0" rtlCol="0" anchor="t"/>
          <a:lstStyle/>
          <a:p>
            <a:pPr marL="0" indent="0" algn="l">
              <a:lnSpc>
                <a:spcPts val="3800"/>
              </a:lnSpc>
              <a:buNone/>
            </a:pPr>
            <a:r>
              <a:rPr lang="en-US" sz="3000" b="1" dirty="0">
                <a:solidFill>
                  <a:srgbClr val="FF8AAF"/>
                </a:solidFill>
                <a:latin typeface="Petrona Bold" pitchFamily="34" charset="0"/>
                <a:ea typeface="Petrona Bold" pitchFamily="34" charset="-122"/>
                <a:cs typeface="Petrona Bold" pitchFamily="34" charset="-120"/>
              </a:rPr>
              <a:t>O que é Síndrome de Down?</a:t>
            </a:r>
            <a:endParaRPr lang="en-US" sz="3000" dirty="0"/>
          </a:p>
        </p:txBody>
      </p:sp>
      <p:sp>
        <p:nvSpPr>
          <p:cNvPr id="3" name="Text 1"/>
          <p:cNvSpPr/>
          <p:nvPr/>
        </p:nvSpPr>
        <p:spPr>
          <a:xfrm>
            <a:off x="793790" y="1764387"/>
            <a:ext cx="7011710" cy="707231"/>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A síndrome de Down é uma condição genética natural causada pela presença de um cromossomo 21 extra, também conhecida como trissomia do cromossomo 21. Esta configuração genética ocorre de forma aleatória durante a formação do bebê e está presente desde a concepção.</a:t>
            </a:r>
            <a:endParaRPr lang="en-US" sz="1150" dirty="0"/>
          </a:p>
        </p:txBody>
      </p:sp>
      <p:sp>
        <p:nvSpPr>
          <p:cNvPr id="4" name="Text 2"/>
          <p:cNvSpPr/>
          <p:nvPr/>
        </p:nvSpPr>
        <p:spPr>
          <a:xfrm>
            <a:off x="793790" y="2619018"/>
            <a:ext cx="2540198" cy="290155"/>
          </a:xfrm>
          <a:prstGeom prst="rect">
            <a:avLst/>
          </a:prstGeom>
          <a:noFill/>
          <a:ln/>
        </p:spPr>
        <p:txBody>
          <a:bodyPr wrap="none" lIns="0" tIns="0" rIns="0" bIns="0" rtlCol="0" anchor="t"/>
          <a:lstStyle/>
          <a:p>
            <a:pPr marL="0" indent="0" algn="l">
              <a:lnSpc>
                <a:spcPts val="2250"/>
              </a:lnSpc>
              <a:buNone/>
            </a:pPr>
            <a:r>
              <a:rPr lang="en-US" sz="1800" b="1" dirty="0">
                <a:solidFill>
                  <a:srgbClr val="FF8AAF"/>
                </a:solidFill>
                <a:latin typeface="Petrona Bold" pitchFamily="34" charset="0"/>
                <a:ea typeface="Petrona Bold" pitchFamily="34" charset="-122"/>
                <a:cs typeface="Petrona Bold" pitchFamily="34" charset="-120"/>
              </a:rPr>
              <a:t>Características Comuns</a:t>
            </a:r>
            <a:endParaRPr lang="en-US" sz="1800" dirty="0"/>
          </a:p>
        </p:txBody>
      </p:sp>
      <p:sp>
        <p:nvSpPr>
          <p:cNvPr id="5" name="Text 3"/>
          <p:cNvSpPr/>
          <p:nvPr/>
        </p:nvSpPr>
        <p:spPr>
          <a:xfrm>
            <a:off x="793790" y="3056573"/>
            <a:ext cx="7011710"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0D6DE"/>
                </a:solidFill>
                <a:latin typeface="Inter" pitchFamily="34" charset="0"/>
                <a:ea typeface="Inter" pitchFamily="34" charset="-122"/>
                <a:cs typeface="Inter" pitchFamily="34" charset="-120"/>
              </a:rPr>
              <a:t>Traços físicos distintivos:</a:t>
            </a:r>
            <a:r>
              <a:rPr lang="en-US" sz="1150" dirty="0">
                <a:solidFill>
                  <a:srgbClr val="E0D6DE"/>
                </a:solidFill>
                <a:latin typeface="Inter" pitchFamily="34" charset="0"/>
                <a:ea typeface="Inter" pitchFamily="34" charset="-122"/>
                <a:cs typeface="Inter" pitchFamily="34" charset="-120"/>
              </a:rPr>
              <a:t> olhos com formato amendoado, mãos e pés proporcionalmente menores, perfil facial característico, estatura geralmente menor que a média</a:t>
            </a:r>
            <a:endParaRPr lang="en-US" sz="1150" dirty="0"/>
          </a:p>
        </p:txBody>
      </p:sp>
      <p:sp>
        <p:nvSpPr>
          <p:cNvPr id="6" name="Text 4"/>
          <p:cNvSpPr/>
          <p:nvPr/>
        </p:nvSpPr>
        <p:spPr>
          <a:xfrm>
            <a:off x="793790" y="3579614"/>
            <a:ext cx="7011710"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0D6DE"/>
                </a:solidFill>
                <a:latin typeface="Inter" pitchFamily="34" charset="0"/>
                <a:ea typeface="Inter" pitchFamily="34" charset="-122"/>
                <a:cs typeface="Inter" pitchFamily="34" charset="-120"/>
              </a:rPr>
              <a:t>Desenvolvimento cognitivo:</a:t>
            </a:r>
            <a:r>
              <a:rPr lang="en-US" sz="1150" dirty="0">
                <a:solidFill>
                  <a:srgbClr val="E0D6DE"/>
                </a:solidFill>
                <a:latin typeface="Inter" pitchFamily="34" charset="0"/>
                <a:ea typeface="Inter" pitchFamily="34" charset="-122"/>
                <a:cs typeface="Inter" pitchFamily="34" charset="-120"/>
              </a:rPr>
              <a:t> ritmo de aprendizado diferenciado, que varia significativamente de pessoa para pessoa</a:t>
            </a:r>
            <a:endParaRPr lang="en-US" sz="1150" dirty="0"/>
          </a:p>
        </p:txBody>
      </p:sp>
      <p:sp>
        <p:nvSpPr>
          <p:cNvPr id="7" name="Text 5"/>
          <p:cNvSpPr/>
          <p:nvPr/>
        </p:nvSpPr>
        <p:spPr>
          <a:xfrm>
            <a:off x="793790" y="4102656"/>
            <a:ext cx="7011710"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0D6DE"/>
                </a:solidFill>
                <a:latin typeface="Inter" pitchFamily="34" charset="0"/>
                <a:ea typeface="Inter" pitchFamily="34" charset="-122"/>
                <a:cs typeface="Inter" pitchFamily="34" charset="-120"/>
              </a:rPr>
              <a:t>Desenvolvimento motor:</a:t>
            </a:r>
            <a:r>
              <a:rPr lang="en-US" sz="1150" dirty="0">
                <a:solidFill>
                  <a:srgbClr val="E0D6DE"/>
                </a:solidFill>
                <a:latin typeface="Inter" pitchFamily="34" charset="0"/>
                <a:ea typeface="Inter" pitchFamily="34" charset="-122"/>
                <a:cs typeface="Inter" pitchFamily="34" charset="-120"/>
              </a:rPr>
              <a:t> hipotonia muscular (tônus muscular reduzido) pode afetar marcos motores iniciais</a:t>
            </a:r>
            <a:endParaRPr lang="en-US" sz="1150" dirty="0"/>
          </a:p>
        </p:txBody>
      </p:sp>
      <p:sp>
        <p:nvSpPr>
          <p:cNvPr id="8" name="Text 6"/>
          <p:cNvSpPr/>
          <p:nvPr/>
        </p:nvSpPr>
        <p:spPr>
          <a:xfrm>
            <a:off x="793790" y="4625697"/>
            <a:ext cx="7011710"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0D6DE"/>
                </a:solidFill>
                <a:latin typeface="Inter" pitchFamily="34" charset="0"/>
                <a:ea typeface="Inter" pitchFamily="34" charset="-122"/>
                <a:cs typeface="Inter" pitchFamily="34" charset="-120"/>
              </a:rPr>
              <a:t>Potencial ilimitado:</a:t>
            </a:r>
            <a:r>
              <a:rPr lang="en-US" sz="1150" dirty="0">
                <a:solidFill>
                  <a:srgbClr val="E0D6DE"/>
                </a:solidFill>
                <a:latin typeface="Inter" pitchFamily="34" charset="0"/>
                <a:ea typeface="Inter" pitchFamily="34" charset="-122"/>
                <a:cs typeface="Inter" pitchFamily="34" charset="-120"/>
              </a:rPr>
              <a:t> com estímulos adequados, podem desenvolver autonomia, aprender habilidades complexas e conquistar independência</a:t>
            </a:r>
            <a:endParaRPr lang="en-US" sz="1150" dirty="0"/>
          </a:p>
        </p:txBody>
      </p:sp>
      <p:sp>
        <p:nvSpPr>
          <p:cNvPr id="9" name="Text 7"/>
          <p:cNvSpPr/>
          <p:nvPr/>
        </p:nvSpPr>
        <p:spPr>
          <a:xfrm>
            <a:off x="793790" y="5229820"/>
            <a:ext cx="7011710" cy="707231"/>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É fundamental entender que cada pessoa com síndrome de Down é única, com personalidade própria, talentos específicos e capacidades individuais. O cromossomo extra não define quem elas são – apenas influencia alguns aspectos do seu desenvolvimento.</a:t>
            </a:r>
            <a:endParaRPr lang="en-US" sz="1150" dirty="0"/>
          </a:p>
        </p:txBody>
      </p:sp>
      <p:pic>
        <p:nvPicPr>
          <p:cNvPr id="10"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72688" y="1797606"/>
            <a:ext cx="3686413" cy="3686413"/>
          </a:xfrm>
          <a:prstGeom prst="rect">
            <a:avLst/>
          </a:prstGeom>
        </p:spPr>
      </p:pic>
      <p:sp>
        <p:nvSpPr>
          <p:cNvPr id="11" name="Shape 8"/>
          <p:cNvSpPr/>
          <p:nvPr/>
        </p:nvSpPr>
        <p:spPr>
          <a:xfrm>
            <a:off x="8172688" y="5649873"/>
            <a:ext cx="5671423" cy="1486972"/>
          </a:xfrm>
          <a:prstGeom prst="roundRect">
            <a:avLst>
              <a:gd name="adj" fmla="val 4164"/>
            </a:avLst>
          </a:prstGeom>
          <a:solidFill>
            <a:srgbClr val="1C113B"/>
          </a:solidFill>
          <a:ln/>
        </p:spPr>
        <p:txBody>
          <a:bodyPr/>
          <a:lstStyle/>
          <a:p>
            <a:endParaRPr lang="en-US"/>
          </a:p>
        </p:txBody>
      </p:sp>
      <p:pic>
        <p:nvPicPr>
          <p:cNvPr id="12" name="Image 1" descr="preencoded.png"/>
          <p:cNvPicPr>
            <a:picLocks noChangeAspect="1"/>
          </p:cNvPicPr>
          <p:nvPr/>
        </p:nvPicPr>
        <p:blipFill>
          <a:blip r:embed="rId4"/>
          <a:stretch>
            <a:fillRect/>
          </a:stretch>
        </p:blipFill>
        <p:spPr>
          <a:xfrm>
            <a:off x="8320088" y="5840016"/>
            <a:ext cx="241816" cy="193477"/>
          </a:xfrm>
          <a:prstGeom prst="rect">
            <a:avLst/>
          </a:prstGeom>
        </p:spPr>
      </p:pic>
      <p:sp>
        <p:nvSpPr>
          <p:cNvPr id="13" name="Text 9"/>
          <p:cNvSpPr/>
          <p:nvPr/>
        </p:nvSpPr>
        <p:spPr>
          <a:xfrm>
            <a:off x="8709303" y="5834063"/>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FFFFFF"/>
                </a:solidFill>
                <a:latin typeface="Petrona Bold" pitchFamily="34" charset="0"/>
                <a:ea typeface="Petrona Bold" pitchFamily="34" charset="-122"/>
                <a:cs typeface="Petrona Bold" pitchFamily="34" charset="-120"/>
              </a:rPr>
              <a:t>Importante Saber</a:t>
            </a:r>
            <a:endParaRPr lang="en-US" sz="1500" dirty="0"/>
          </a:p>
        </p:txBody>
      </p:sp>
      <p:sp>
        <p:nvSpPr>
          <p:cNvPr id="14" name="Text 10"/>
          <p:cNvSpPr/>
          <p:nvPr/>
        </p:nvSpPr>
        <p:spPr>
          <a:xfrm>
            <a:off x="8709303" y="6223278"/>
            <a:ext cx="4987409" cy="707231"/>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Inter" pitchFamily="34" charset="0"/>
                <a:ea typeface="Inter" pitchFamily="34" charset="-122"/>
                <a:cs typeface="Inter" pitchFamily="34" charset="-120"/>
              </a:rPr>
              <a:t>A síndrome de Down não é uma doença, mas sim uma condição genética. Pessoas com essa síndrome têm as mesmas necessidades emocionais, sociais e de realização que qualquer outra pessoa.</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4502" y="757118"/>
            <a:ext cx="9355336" cy="617101"/>
          </a:xfrm>
          <a:prstGeom prst="rect">
            <a:avLst/>
          </a:prstGeom>
          <a:noFill/>
          <a:ln/>
        </p:spPr>
        <p:txBody>
          <a:bodyPr wrap="none" lIns="0" tIns="0" rIns="0" bIns="0" rtlCol="0" anchor="t"/>
          <a:lstStyle/>
          <a:p>
            <a:pPr marL="0" indent="0" algn="l">
              <a:lnSpc>
                <a:spcPts val="4850"/>
              </a:lnSpc>
              <a:buNone/>
            </a:pPr>
            <a:r>
              <a:rPr lang="en-US" sz="3850" b="1" dirty="0">
                <a:solidFill>
                  <a:srgbClr val="FF8AAF"/>
                </a:solidFill>
                <a:latin typeface="Petrona Bold" pitchFamily="34" charset="0"/>
                <a:ea typeface="Petrona Bold" pitchFamily="34" charset="-122"/>
                <a:cs typeface="Petrona Bold" pitchFamily="34" charset="-120"/>
              </a:rPr>
              <a:t>Por que a Inclusão Social é Fundamental?</a:t>
            </a:r>
            <a:endParaRPr lang="en-US" sz="3850" dirty="0"/>
          </a:p>
        </p:txBody>
      </p:sp>
      <p:sp>
        <p:nvSpPr>
          <p:cNvPr id="3" name="Shape 1"/>
          <p:cNvSpPr/>
          <p:nvPr/>
        </p:nvSpPr>
        <p:spPr>
          <a:xfrm>
            <a:off x="774502" y="1750338"/>
            <a:ext cx="4235053" cy="3671768"/>
          </a:xfrm>
          <a:prstGeom prst="roundRect">
            <a:avLst>
              <a:gd name="adj" fmla="val 2152"/>
            </a:avLst>
          </a:prstGeom>
          <a:solidFill>
            <a:srgbClr val="2F1D63"/>
          </a:solidFill>
          <a:ln w="7620">
            <a:solidFill>
              <a:srgbClr val="48367C"/>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970121" y="1945958"/>
            <a:ext cx="564237" cy="564237"/>
          </a:xfrm>
          <a:prstGeom prst="rect">
            <a:avLst/>
          </a:prstGeom>
        </p:spPr>
      </p:pic>
      <p:pic>
        <p:nvPicPr>
          <p:cNvPr id="5" name="Image 1" descr="preencoded.png"/>
          <p:cNvPicPr>
            <a:picLocks noChangeAspect="1"/>
          </p:cNvPicPr>
          <p:nvPr/>
        </p:nvPicPr>
        <p:blipFill>
          <a:blip r:embed="rId4"/>
          <a:stretch>
            <a:fillRect/>
          </a:stretch>
        </p:blipFill>
        <p:spPr>
          <a:xfrm>
            <a:off x="1125260" y="2069306"/>
            <a:ext cx="253841" cy="317421"/>
          </a:xfrm>
          <a:prstGeom prst="rect">
            <a:avLst/>
          </a:prstGeom>
        </p:spPr>
      </p:pic>
      <p:sp>
        <p:nvSpPr>
          <p:cNvPr id="6" name="Text 2"/>
          <p:cNvSpPr/>
          <p:nvPr/>
        </p:nvSpPr>
        <p:spPr>
          <a:xfrm>
            <a:off x="970121" y="2698194"/>
            <a:ext cx="2468761" cy="308610"/>
          </a:xfrm>
          <a:prstGeom prst="rect">
            <a:avLst/>
          </a:prstGeom>
          <a:noFill/>
          <a:ln/>
        </p:spPr>
        <p:txBody>
          <a:bodyPr wrap="none" lIns="0" tIns="0" rIns="0" bIns="0" rtlCol="0" anchor="t"/>
          <a:lstStyle/>
          <a:p>
            <a:pPr marL="0" indent="0" algn="l">
              <a:lnSpc>
                <a:spcPts val="2400"/>
              </a:lnSpc>
              <a:buNone/>
            </a:pPr>
            <a:r>
              <a:rPr lang="en-US" sz="1900" b="1" dirty="0">
                <a:solidFill>
                  <a:srgbClr val="E0D6DE"/>
                </a:solidFill>
                <a:latin typeface="Petrona Bold" pitchFamily="34" charset="0"/>
                <a:ea typeface="Petrona Bold" pitchFamily="34" charset="-122"/>
                <a:cs typeface="Petrona Bold" pitchFamily="34" charset="-120"/>
              </a:rPr>
              <a:t>Direitos Universais</a:t>
            </a:r>
            <a:endParaRPr lang="en-US" sz="1900" dirty="0"/>
          </a:p>
        </p:txBody>
      </p:sp>
      <p:sp>
        <p:nvSpPr>
          <p:cNvPr id="7" name="Text 3"/>
          <p:cNvSpPr/>
          <p:nvPr/>
        </p:nvSpPr>
        <p:spPr>
          <a:xfrm>
            <a:off x="970121" y="3119557"/>
            <a:ext cx="3843814" cy="2106930"/>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Pessoas com síndrome de Down possuem os mesmos direitos fundamentais que todos os cidadãos: viver com dignidade, aprender em ambientes estimulantes, trabalhar contribuindo com seus talentos, socializar e construir relacionamentos significativos.</a:t>
            </a:r>
            <a:endParaRPr lang="en-US" sz="1450" dirty="0"/>
          </a:p>
        </p:txBody>
      </p:sp>
      <p:sp>
        <p:nvSpPr>
          <p:cNvPr id="8" name="Shape 4"/>
          <p:cNvSpPr/>
          <p:nvPr/>
        </p:nvSpPr>
        <p:spPr>
          <a:xfrm>
            <a:off x="5197554" y="1750338"/>
            <a:ext cx="4235172" cy="3671768"/>
          </a:xfrm>
          <a:prstGeom prst="roundRect">
            <a:avLst>
              <a:gd name="adj" fmla="val 2152"/>
            </a:avLst>
          </a:prstGeom>
          <a:solidFill>
            <a:srgbClr val="2F1D63"/>
          </a:solidFill>
          <a:ln w="7620">
            <a:solidFill>
              <a:srgbClr val="48367C"/>
            </a:solidFill>
            <a:prstDash val="solid"/>
          </a:ln>
        </p:spPr>
        <p:txBody>
          <a:bodyPr/>
          <a:lstStyle/>
          <a:p>
            <a:endParaRPr lang="en-US"/>
          </a:p>
        </p:txBody>
      </p:sp>
      <p:pic>
        <p:nvPicPr>
          <p:cNvPr id="9" name="Image 2" descr="preencoded.png"/>
          <p:cNvPicPr>
            <a:picLocks noChangeAspect="1"/>
          </p:cNvPicPr>
          <p:nvPr/>
        </p:nvPicPr>
        <p:blipFill>
          <a:blip r:embed="rId5"/>
          <a:stretch>
            <a:fillRect/>
          </a:stretch>
        </p:blipFill>
        <p:spPr>
          <a:xfrm>
            <a:off x="5393174" y="1945958"/>
            <a:ext cx="564237" cy="564237"/>
          </a:xfrm>
          <a:prstGeom prst="rect">
            <a:avLst/>
          </a:prstGeom>
        </p:spPr>
      </p:pic>
      <p:pic>
        <p:nvPicPr>
          <p:cNvPr id="10" name="Image 3" descr="preencoded.png"/>
          <p:cNvPicPr>
            <a:picLocks noChangeAspect="1"/>
          </p:cNvPicPr>
          <p:nvPr/>
        </p:nvPicPr>
        <p:blipFill>
          <a:blip r:embed="rId6"/>
          <a:stretch>
            <a:fillRect/>
          </a:stretch>
        </p:blipFill>
        <p:spPr>
          <a:xfrm>
            <a:off x="5548313" y="2069306"/>
            <a:ext cx="253841" cy="317421"/>
          </a:xfrm>
          <a:prstGeom prst="rect">
            <a:avLst/>
          </a:prstGeom>
        </p:spPr>
      </p:pic>
      <p:sp>
        <p:nvSpPr>
          <p:cNvPr id="11" name="Text 5"/>
          <p:cNvSpPr/>
          <p:nvPr/>
        </p:nvSpPr>
        <p:spPr>
          <a:xfrm>
            <a:off x="5393174" y="2698194"/>
            <a:ext cx="2659261" cy="308610"/>
          </a:xfrm>
          <a:prstGeom prst="rect">
            <a:avLst/>
          </a:prstGeom>
          <a:noFill/>
          <a:ln/>
        </p:spPr>
        <p:txBody>
          <a:bodyPr wrap="none" lIns="0" tIns="0" rIns="0" bIns="0" rtlCol="0" anchor="t"/>
          <a:lstStyle/>
          <a:p>
            <a:pPr marL="0" indent="0" algn="l">
              <a:lnSpc>
                <a:spcPts val="2400"/>
              </a:lnSpc>
              <a:buNone/>
            </a:pPr>
            <a:r>
              <a:rPr lang="en-US" sz="1900" b="1" dirty="0">
                <a:solidFill>
                  <a:srgbClr val="E0D6DE"/>
                </a:solidFill>
                <a:latin typeface="Petrona Bold" pitchFamily="34" charset="0"/>
                <a:ea typeface="Petrona Bold" pitchFamily="34" charset="-122"/>
                <a:cs typeface="Petrona Bold" pitchFamily="34" charset="-120"/>
              </a:rPr>
              <a:t>Desenvolvimento Pleno</a:t>
            </a:r>
            <a:endParaRPr lang="en-US" sz="1900" dirty="0"/>
          </a:p>
        </p:txBody>
      </p:sp>
      <p:sp>
        <p:nvSpPr>
          <p:cNvPr id="12" name="Text 6"/>
          <p:cNvSpPr/>
          <p:nvPr/>
        </p:nvSpPr>
        <p:spPr>
          <a:xfrm>
            <a:off x="5393174" y="3119557"/>
            <a:ext cx="3843933" cy="2106930"/>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A inclusão social promove autoestima elevada, desenvolvimento de autonomia pessoal e melhora significativa na qualidade de vida. Ambientes inclusivos proporcionam experiências ricas que estimulam todas as áreas do desenvolvimento.</a:t>
            </a:r>
            <a:endParaRPr lang="en-US" sz="1450" dirty="0"/>
          </a:p>
        </p:txBody>
      </p:sp>
      <p:sp>
        <p:nvSpPr>
          <p:cNvPr id="13" name="Shape 7"/>
          <p:cNvSpPr/>
          <p:nvPr/>
        </p:nvSpPr>
        <p:spPr>
          <a:xfrm>
            <a:off x="9620726" y="1750338"/>
            <a:ext cx="4235172" cy="3671768"/>
          </a:xfrm>
          <a:prstGeom prst="roundRect">
            <a:avLst>
              <a:gd name="adj" fmla="val 2152"/>
            </a:avLst>
          </a:prstGeom>
          <a:solidFill>
            <a:srgbClr val="2F1D63"/>
          </a:solidFill>
          <a:ln w="7620">
            <a:solidFill>
              <a:srgbClr val="48367C"/>
            </a:solidFill>
            <a:prstDash val="solid"/>
          </a:ln>
        </p:spPr>
        <p:txBody>
          <a:bodyPr/>
          <a:lstStyle/>
          <a:p>
            <a:endParaRPr lang="en-US"/>
          </a:p>
        </p:txBody>
      </p:sp>
      <p:pic>
        <p:nvPicPr>
          <p:cNvPr id="14" name="Image 4" descr="preencoded.png"/>
          <p:cNvPicPr>
            <a:picLocks noChangeAspect="1"/>
          </p:cNvPicPr>
          <p:nvPr/>
        </p:nvPicPr>
        <p:blipFill>
          <a:blip r:embed="rId7"/>
          <a:stretch>
            <a:fillRect/>
          </a:stretch>
        </p:blipFill>
        <p:spPr>
          <a:xfrm>
            <a:off x="9816346" y="1945958"/>
            <a:ext cx="564237" cy="564237"/>
          </a:xfrm>
          <a:prstGeom prst="rect">
            <a:avLst/>
          </a:prstGeom>
        </p:spPr>
      </p:pic>
      <p:pic>
        <p:nvPicPr>
          <p:cNvPr id="15" name="Image 5" descr="preencoded.png"/>
          <p:cNvPicPr>
            <a:picLocks noChangeAspect="1"/>
          </p:cNvPicPr>
          <p:nvPr/>
        </p:nvPicPr>
        <p:blipFill>
          <a:blip r:embed="rId8"/>
          <a:stretch>
            <a:fillRect/>
          </a:stretch>
        </p:blipFill>
        <p:spPr>
          <a:xfrm>
            <a:off x="9971484" y="2069306"/>
            <a:ext cx="253841" cy="317421"/>
          </a:xfrm>
          <a:prstGeom prst="rect">
            <a:avLst/>
          </a:prstGeom>
        </p:spPr>
      </p:pic>
      <p:sp>
        <p:nvSpPr>
          <p:cNvPr id="16" name="Text 8"/>
          <p:cNvSpPr/>
          <p:nvPr/>
        </p:nvSpPr>
        <p:spPr>
          <a:xfrm>
            <a:off x="9816346" y="2698194"/>
            <a:ext cx="2735699" cy="308610"/>
          </a:xfrm>
          <a:prstGeom prst="rect">
            <a:avLst/>
          </a:prstGeom>
          <a:noFill/>
          <a:ln/>
        </p:spPr>
        <p:txBody>
          <a:bodyPr wrap="none" lIns="0" tIns="0" rIns="0" bIns="0" rtlCol="0" anchor="t"/>
          <a:lstStyle/>
          <a:p>
            <a:pPr marL="0" indent="0" algn="l">
              <a:lnSpc>
                <a:spcPts val="2400"/>
              </a:lnSpc>
              <a:buNone/>
            </a:pPr>
            <a:r>
              <a:rPr lang="en-US" sz="1900" b="1" dirty="0">
                <a:solidFill>
                  <a:srgbClr val="E0D6DE"/>
                </a:solidFill>
                <a:latin typeface="Petrona Bold" pitchFamily="34" charset="0"/>
                <a:ea typeface="Petrona Bold" pitchFamily="34" charset="-122"/>
                <a:cs typeface="Petrona Bold" pitchFamily="34" charset="-120"/>
              </a:rPr>
              <a:t>Combate ao Preconceito</a:t>
            </a:r>
            <a:endParaRPr lang="en-US" sz="1900" dirty="0"/>
          </a:p>
        </p:txBody>
      </p:sp>
      <p:sp>
        <p:nvSpPr>
          <p:cNvPr id="17" name="Text 9"/>
          <p:cNvSpPr/>
          <p:nvPr/>
        </p:nvSpPr>
        <p:spPr>
          <a:xfrm>
            <a:off x="9816346" y="3119557"/>
            <a:ext cx="3843933" cy="1805940"/>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A convivência inclusiva reduz estigmas, combate o bullying que ainda é frequente, e promove uma cultura de respeito e valorização da diversidade. Quanto mais convivemos, mais compreendemos e respeitamos as diferenças.</a:t>
            </a:r>
            <a:endParaRPr lang="en-US" sz="1450" dirty="0"/>
          </a:p>
        </p:txBody>
      </p:sp>
      <p:sp>
        <p:nvSpPr>
          <p:cNvPr id="18" name="Text 10"/>
          <p:cNvSpPr/>
          <p:nvPr/>
        </p:nvSpPr>
        <p:spPr>
          <a:xfrm>
            <a:off x="774502" y="5633680"/>
            <a:ext cx="13081397" cy="902970"/>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A inclusão beneficia não apenas as pessoas com síndrome de Down, mas toda a sociedade. Ambientes inclusivos são mais empáticos, criativos e inovadores. Crianças que crescem em contextos inclusivos desenvolvem maior sensibilidade social, empatia e capacidade de trabalhar com a diversidade – competências essenciais para o século XXI.</a:t>
            </a:r>
            <a:endParaRPr lang="en-US" sz="1450" dirty="0"/>
          </a:p>
        </p:txBody>
      </p:sp>
      <p:sp>
        <p:nvSpPr>
          <p:cNvPr id="19" name="Text 11"/>
          <p:cNvSpPr/>
          <p:nvPr/>
        </p:nvSpPr>
        <p:spPr>
          <a:xfrm>
            <a:off x="1056561" y="6959798"/>
            <a:ext cx="12799338" cy="300990"/>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"A inclusão acontece quando se aprende com as diferenças e não com as semelhanças." — Paulo Freire</a:t>
            </a:r>
            <a:endParaRPr lang="en-US" sz="1450" dirty="0"/>
          </a:p>
        </p:txBody>
      </p:sp>
      <p:sp>
        <p:nvSpPr>
          <p:cNvPr id="20" name="Shape 12"/>
          <p:cNvSpPr/>
          <p:nvPr/>
        </p:nvSpPr>
        <p:spPr>
          <a:xfrm>
            <a:off x="774502" y="6748224"/>
            <a:ext cx="22860" cy="724138"/>
          </a:xfrm>
          <a:prstGeom prst="rect">
            <a:avLst/>
          </a:prstGeom>
          <a:solidFill>
            <a:srgbClr val="876CD4"/>
          </a:solidFill>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1278" y="551259"/>
            <a:ext cx="6344007" cy="427434"/>
          </a:xfrm>
          <a:prstGeom prst="rect">
            <a:avLst/>
          </a:prstGeom>
          <a:noFill/>
          <a:ln/>
        </p:spPr>
        <p:txBody>
          <a:bodyPr wrap="none" lIns="0" tIns="0" rIns="0" bIns="0" rtlCol="0" anchor="t"/>
          <a:lstStyle/>
          <a:p>
            <a:pPr marL="0" indent="0" algn="l">
              <a:lnSpc>
                <a:spcPts val="3350"/>
              </a:lnSpc>
              <a:buNone/>
            </a:pPr>
            <a:r>
              <a:rPr lang="en-US" sz="2650" b="1" dirty="0">
                <a:solidFill>
                  <a:srgbClr val="FF8AAF"/>
                </a:solidFill>
                <a:latin typeface="Petrona Bold" pitchFamily="34" charset="0"/>
                <a:ea typeface="Petrona Bold" pitchFamily="34" charset="-122"/>
                <a:cs typeface="Petrona Bold" pitchFamily="34" charset="-120"/>
              </a:rPr>
              <a:t>Exemplo Real: Inclusão Escolar no Brasil</a:t>
            </a:r>
            <a:endParaRPr lang="en-US" sz="2650" dirty="0"/>
          </a:p>
        </p:txBody>
      </p:sp>
      <p:pic>
        <p:nvPicPr>
          <p:cNvPr id="3"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278" y="1333381"/>
            <a:ext cx="2872145" cy="2872145"/>
          </a:xfrm>
          <a:prstGeom prst="rect">
            <a:avLst/>
          </a:prstGeom>
        </p:spPr>
      </p:pic>
      <p:sp>
        <p:nvSpPr>
          <p:cNvPr id="4" name="Text 1"/>
          <p:cNvSpPr/>
          <p:nvPr/>
        </p:nvSpPr>
        <p:spPr>
          <a:xfrm>
            <a:off x="6127075" y="1304092"/>
            <a:ext cx="2051328" cy="256342"/>
          </a:xfrm>
          <a:prstGeom prst="rect">
            <a:avLst/>
          </a:prstGeom>
          <a:noFill/>
          <a:ln/>
        </p:spPr>
        <p:txBody>
          <a:bodyPr wrap="none" lIns="0" tIns="0" rIns="0" bIns="0" rtlCol="0" anchor="t"/>
          <a:lstStyle/>
          <a:p>
            <a:pPr marL="0" indent="0" algn="l">
              <a:lnSpc>
                <a:spcPts val="2000"/>
              </a:lnSpc>
              <a:buNone/>
            </a:pPr>
            <a:r>
              <a:rPr lang="en-US" sz="1600" b="1" dirty="0">
                <a:solidFill>
                  <a:srgbClr val="FF8AAF"/>
                </a:solidFill>
                <a:latin typeface="Petrona Bold" pitchFamily="34" charset="0"/>
                <a:ea typeface="Petrona Bold" pitchFamily="34" charset="-122"/>
                <a:cs typeface="Petrona Bold" pitchFamily="34" charset="-120"/>
              </a:rPr>
              <a:t>Panorama Nacional</a:t>
            </a:r>
            <a:endParaRPr lang="en-US" sz="1600" dirty="0"/>
          </a:p>
        </p:txBody>
      </p:sp>
      <p:sp>
        <p:nvSpPr>
          <p:cNvPr id="5" name="Text 2"/>
          <p:cNvSpPr/>
          <p:nvPr/>
        </p:nvSpPr>
        <p:spPr>
          <a:xfrm>
            <a:off x="6127075" y="1690568"/>
            <a:ext cx="7809548" cy="625078"/>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O Brasil tem dado passos importantes na inclusão educacional. Estima-se que vivam cerca de </a:t>
            </a:r>
            <a:r>
              <a:rPr lang="en-US" sz="1000" b="1" dirty="0">
                <a:solidFill>
                  <a:srgbClr val="E0D6DE"/>
                </a:solidFill>
                <a:latin typeface="Inter" pitchFamily="34" charset="0"/>
                <a:ea typeface="Inter" pitchFamily="34" charset="-122"/>
                <a:cs typeface="Inter" pitchFamily="34" charset="-120"/>
              </a:rPr>
              <a:t>270 mil pessoas com síndrome de Down no país</a:t>
            </a:r>
            <a:r>
              <a:rPr lang="en-US" sz="1000" dirty="0">
                <a:solidFill>
                  <a:srgbClr val="E0D6DE"/>
                </a:solidFill>
                <a:latin typeface="Inter" pitchFamily="34" charset="0"/>
                <a:ea typeface="Inter" pitchFamily="34" charset="-122"/>
                <a:cs typeface="Inter" pitchFamily="34" charset="-120"/>
              </a:rPr>
              <a:t>, e um número crescente de crianças e adolescentes está sendo incluído em escolas regulares, transformando o cenário educacional brasileiro.</a:t>
            </a:r>
            <a:endParaRPr lang="en-US" sz="1000" dirty="0"/>
          </a:p>
        </p:txBody>
      </p:sp>
      <p:sp>
        <p:nvSpPr>
          <p:cNvPr id="6" name="Text 3"/>
          <p:cNvSpPr/>
          <p:nvPr/>
        </p:nvSpPr>
        <p:spPr>
          <a:xfrm>
            <a:off x="701278" y="4485442"/>
            <a:ext cx="130135" cy="162758"/>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Petrona Light" pitchFamily="34" charset="0"/>
                <a:ea typeface="Petrona Light" pitchFamily="34" charset="-122"/>
                <a:cs typeface="Petrona Light" pitchFamily="34" charset="-120"/>
              </a:rPr>
              <a:t>01</a:t>
            </a:r>
            <a:endParaRPr lang="en-US" sz="1000" dirty="0"/>
          </a:p>
        </p:txBody>
      </p:sp>
      <p:pic>
        <p:nvPicPr>
          <p:cNvPr id="7" name="Image 1" descr="preencoded.png"/>
          <p:cNvPicPr>
            <a:picLocks noChangeAspect="1"/>
          </p:cNvPicPr>
          <p:nvPr/>
        </p:nvPicPr>
        <p:blipFill>
          <a:blip r:embed="rId4"/>
          <a:stretch>
            <a:fillRect/>
          </a:stretch>
        </p:blipFill>
        <p:spPr>
          <a:xfrm>
            <a:off x="701278" y="4691420"/>
            <a:ext cx="4322445" cy="15240"/>
          </a:xfrm>
          <a:prstGeom prst="rect">
            <a:avLst/>
          </a:prstGeom>
        </p:spPr>
      </p:pic>
      <p:sp>
        <p:nvSpPr>
          <p:cNvPr id="8" name="Text 4"/>
          <p:cNvSpPr/>
          <p:nvPr/>
        </p:nvSpPr>
        <p:spPr>
          <a:xfrm>
            <a:off x="701278" y="4786908"/>
            <a:ext cx="2751653" cy="213717"/>
          </a:xfrm>
          <a:prstGeom prst="rect">
            <a:avLst/>
          </a:prstGeom>
          <a:noFill/>
          <a:ln/>
        </p:spPr>
        <p:txBody>
          <a:bodyPr wrap="none" lIns="0" tIns="0" rIns="0" bIns="0" rtlCol="0" anchor="t"/>
          <a:lstStyle/>
          <a:p>
            <a:pPr marL="0" indent="0" algn="l">
              <a:lnSpc>
                <a:spcPts val="1650"/>
              </a:lnSpc>
              <a:buNone/>
            </a:pPr>
            <a:r>
              <a:rPr lang="en-US" sz="1300" b="1" dirty="0">
                <a:solidFill>
                  <a:srgbClr val="E0D6DE"/>
                </a:solidFill>
                <a:latin typeface="Petrona Bold" pitchFamily="34" charset="0"/>
                <a:ea typeface="Petrona Bold" pitchFamily="34" charset="-122"/>
                <a:cs typeface="Petrona Bold" pitchFamily="34" charset="-120"/>
              </a:rPr>
              <a:t>Adaptações Pedagógicas Essenciais</a:t>
            </a:r>
            <a:endParaRPr lang="en-US" sz="1300" dirty="0"/>
          </a:p>
        </p:txBody>
      </p:sp>
      <p:sp>
        <p:nvSpPr>
          <p:cNvPr id="9" name="Text 5"/>
          <p:cNvSpPr/>
          <p:nvPr/>
        </p:nvSpPr>
        <p:spPr>
          <a:xfrm>
            <a:off x="701278" y="5078730"/>
            <a:ext cx="4322445" cy="1041797"/>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Escolas brasileiras estão implementando currículos adaptados, recursos didáticos diferenciados e metodologias que respeitam o ritmo individual de aprendizado. Professores recebem formação continuada para atender adequadamente às necessidades educacionais especiais.</a:t>
            </a:r>
            <a:endParaRPr lang="en-US" sz="1000" dirty="0"/>
          </a:p>
        </p:txBody>
      </p:sp>
      <p:sp>
        <p:nvSpPr>
          <p:cNvPr id="10" name="Text 6"/>
          <p:cNvSpPr/>
          <p:nvPr/>
        </p:nvSpPr>
        <p:spPr>
          <a:xfrm>
            <a:off x="5153858" y="4485442"/>
            <a:ext cx="130135" cy="162758"/>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Petrona Light" pitchFamily="34" charset="0"/>
                <a:ea typeface="Petrona Light" pitchFamily="34" charset="-122"/>
                <a:cs typeface="Petrona Light" pitchFamily="34" charset="-120"/>
              </a:rPr>
              <a:t>02</a:t>
            </a:r>
            <a:endParaRPr lang="en-US" sz="1000" dirty="0"/>
          </a:p>
        </p:txBody>
      </p:sp>
      <p:pic>
        <p:nvPicPr>
          <p:cNvPr id="11" name="Image 2" descr="preencoded.png"/>
          <p:cNvPicPr>
            <a:picLocks noChangeAspect="1"/>
          </p:cNvPicPr>
          <p:nvPr/>
        </p:nvPicPr>
        <p:blipFill>
          <a:blip r:embed="rId4"/>
          <a:stretch>
            <a:fillRect/>
          </a:stretch>
        </p:blipFill>
        <p:spPr>
          <a:xfrm>
            <a:off x="5153858" y="4691420"/>
            <a:ext cx="4322564" cy="15240"/>
          </a:xfrm>
          <a:prstGeom prst="rect">
            <a:avLst/>
          </a:prstGeom>
        </p:spPr>
      </p:pic>
      <p:sp>
        <p:nvSpPr>
          <p:cNvPr id="12" name="Text 7"/>
          <p:cNvSpPr/>
          <p:nvPr/>
        </p:nvSpPr>
        <p:spPr>
          <a:xfrm>
            <a:off x="5153858" y="4786908"/>
            <a:ext cx="2104311" cy="213717"/>
          </a:xfrm>
          <a:prstGeom prst="rect">
            <a:avLst/>
          </a:prstGeom>
          <a:noFill/>
          <a:ln/>
        </p:spPr>
        <p:txBody>
          <a:bodyPr wrap="none" lIns="0" tIns="0" rIns="0" bIns="0" rtlCol="0" anchor="t"/>
          <a:lstStyle/>
          <a:p>
            <a:pPr marL="0" indent="0" algn="l">
              <a:lnSpc>
                <a:spcPts val="1650"/>
              </a:lnSpc>
              <a:buNone/>
            </a:pPr>
            <a:r>
              <a:rPr lang="en-US" sz="1300" b="1" dirty="0">
                <a:solidFill>
                  <a:srgbClr val="E0D6DE"/>
                </a:solidFill>
                <a:latin typeface="Petrona Bold" pitchFamily="34" charset="0"/>
                <a:ea typeface="Petrona Bold" pitchFamily="34" charset="-122"/>
                <a:cs typeface="Petrona Bold" pitchFamily="34" charset="-120"/>
              </a:rPr>
              <a:t>Acompanhamento Integral</a:t>
            </a:r>
            <a:endParaRPr lang="en-US" sz="1300" dirty="0"/>
          </a:p>
        </p:txBody>
      </p:sp>
      <p:sp>
        <p:nvSpPr>
          <p:cNvPr id="13" name="Text 8"/>
          <p:cNvSpPr/>
          <p:nvPr/>
        </p:nvSpPr>
        <p:spPr>
          <a:xfrm>
            <a:off x="5153858" y="5078730"/>
            <a:ext cx="4322564" cy="1250156"/>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Pesquisas com famílias brasileiras revelam que o acompanhamento multidisciplinar é fundamental para o sucesso da inclusão. Este acompanhamento deve acontecer em três momentos críticos: </a:t>
            </a:r>
            <a:r>
              <a:rPr lang="en-US" sz="1000" b="1" dirty="0">
                <a:solidFill>
                  <a:srgbClr val="E0D6DE"/>
                </a:solidFill>
                <a:latin typeface="Inter" pitchFamily="34" charset="0"/>
                <a:ea typeface="Inter" pitchFamily="34" charset="-122"/>
                <a:cs typeface="Inter" pitchFamily="34" charset="-120"/>
              </a:rPr>
              <a:t>antes</a:t>
            </a:r>
            <a:r>
              <a:rPr lang="en-US" sz="1000" dirty="0">
                <a:solidFill>
                  <a:srgbClr val="E0D6DE"/>
                </a:solidFill>
                <a:latin typeface="Inter" pitchFamily="34" charset="0"/>
                <a:ea typeface="Inter" pitchFamily="34" charset="-122"/>
                <a:cs typeface="Inter" pitchFamily="34" charset="-120"/>
              </a:rPr>
              <a:t> da entrada na escola (preparação), </a:t>
            </a:r>
            <a:r>
              <a:rPr lang="en-US" sz="1000" b="1" dirty="0">
                <a:solidFill>
                  <a:srgbClr val="E0D6DE"/>
                </a:solidFill>
                <a:latin typeface="Inter" pitchFamily="34" charset="0"/>
                <a:ea typeface="Inter" pitchFamily="34" charset="-122"/>
                <a:cs typeface="Inter" pitchFamily="34" charset="-120"/>
              </a:rPr>
              <a:t>durante</a:t>
            </a:r>
            <a:r>
              <a:rPr lang="en-US" sz="1000" dirty="0">
                <a:solidFill>
                  <a:srgbClr val="E0D6DE"/>
                </a:solidFill>
                <a:latin typeface="Inter" pitchFamily="34" charset="0"/>
                <a:ea typeface="Inter" pitchFamily="34" charset="-122"/>
                <a:cs typeface="Inter" pitchFamily="34" charset="-120"/>
              </a:rPr>
              <a:t> o processo educacional (monitoramento contínuo) e </a:t>
            </a:r>
            <a:r>
              <a:rPr lang="en-US" sz="1000" b="1" dirty="0">
                <a:solidFill>
                  <a:srgbClr val="E0D6DE"/>
                </a:solidFill>
                <a:latin typeface="Inter" pitchFamily="34" charset="0"/>
                <a:ea typeface="Inter" pitchFamily="34" charset="-122"/>
                <a:cs typeface="Inter" pitchFamily="34" charset="-120"/>
              </a:rPr>
              <a:t>após</a:t>
            </a:r>
            <a:r>
              <a:rPr lang="en-US" sz="1000" dirty="0">
                <a:solidFill>
                  <a:srgbClr val="E0D6DE"/>
                </a:solidFill>
                <a:latin typeface="Inter" pitchFamily="34" charset="0"/>
                <a:ea typeface="Inter" pitchFamily="34" charset="-122"/>
                <a:cs typeface="Inter" pitchFamily="34" charset="-120"/>
              </a:rPr>
              <a:t> transições importantes (suporte na adaptação).</a:t>
            </a:r>
            <a:endParaRPr lang="en-US" sz="1000" dirty="0"/>
          </a:p>
        </p:txBody>
      </p:sp>
      <p:sp>
        <p:nvSpPr>
          <p:cNvPr id="14" name="Text 9"/>
          <p:cNvSpPr/>
          <p:nvPr/>
        </p:nvSpPr>
        <p:spPr>
          <a:xfrm>
            <a:off x="9606558" y="4485442"/>
            <a:ext cx="130135" cy="162758"/>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Petrona Light" pitchFamily="34" charset="0"/>
                <a:ea typeface="Petrona Light" pitchFamily="34" charset="-122"/>
                <a:cs typeface="Petrona Light" pitchFamily="34" charset="-120"/>
              </a:rPr>
              <a:t>03</a:t>
            </a:r>
            <a:endParaRPr lang="en-US" sz="1000" dirty="0"/>
          </a:p>
        </p:txBody>
      </p:sp>
      <p:pic>
        <p:nvPicPr>
          <p:cNvPr id="15" name="Image 3" descr="preencoded.png"/>
          <p:cNvPicPr>
            <a:picLocks noChangeAspect="1"/>
          </p:cNvPicPr>
          <p:nvPr/>
        </p:nvPicPr>
        <p:blipFill>
          <a:blip r:embed="rId4"/>
          <a:stretch>
            <a:fillRect/>
          </a:stretch>
        </p:blipFill>
        <p:spPr>
          <a:xfrm>
            <a:off x="9606558" y="4704398"/>
            <a:ext cx="4322445" cy="15240"/>
          </a:xfrm>
          <a:prstGeom prst="rect">
            <a:avLst/>
          </a:prstGeom>
        </p:spPr>
      </p:pic>
      <p:sp>
        <p:nvSpPr>
          <p:cNvPr id="16" name="Text 10"/>
          <p:cNvSpPr/>
          <p:nvPr/>
        </p:nvSpPr>
        <p:spPr>
          <a:xfrm>
            <a:off x="9606558" y="4786908"/>
            <a:ext cx="1709499" cy="213717"/>
          </a:xfrm>
          <a:prstGeom prst="rect">
            <a:avLst/>
          </a:prstGeom>
          <a:noFill/>
          <a:ln/>
        </p:spPr>
        <p:txBody>
          <a:bodyPr wrap="none" lIns="0" tIns="0" rIns="0" bIns="0" rtlCol="0" anchor="t"/>
          <a:lstStyle/>
          <a:p>
            <a:pPr marL="0" indent="0" algn="l">
              <a:lnSpc>
                <a:spcPts val="1650"/>
              </a:lnSpc>
              <a:buNone/>
            </a:pPr>
            <a:r>
              <a:rPr lang="en-US" sz="1300" b="1" dirty="0">
                <a:solidFill>
                  <a:srgbClr val="E0D6DE"/>
                </a:solidFill>
                <a:latin typeface="Petrona Bold" pitchFamily="34" charset="0"/>
                <a:ea typeface="Petrona Bold" pitchFamily="34" charset="-122"/>
                <a:cs typeface="Petrona Bold" pitchFamily="34" charset="-120"/>
              </a:rPr>
              <a:t>Resultados Positivos</a:t>
            </a:r>
            <a:endParaRPr lang="en-US" sz="1300" dirty="0"/>
          </a:p>
        </p:txBody>
      </p:sp>
      <p:sp>
        <p:nvSpPr>
          <p:cNvPr id="17" name="Text 11"/>
          <p:cNvSpPr/>
          <p:nvPr/>
        </p:nvSpPr>
        <p:spPr>
          <a:xfrm>
            <a:off x="9606558" y="5078730"/>
            <a:ext cx="4322445" cy="833438"/>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Estudos indicam que crianças com síndrome de Down incluídas em escolas regulares apresentam melhor desenvolvimento da linguagem, habilidades sociais mais refinadas e maior independência nas atividades cotidianas comparadas àquelas em ambientes segregados.</a:t>
            </a:r>
            <a:endParaRPr lang="en-US" sz="1000" dirty="0"/>
          </a:p>
        </p:txBody>
      </p:sp>
      <p:sp>
        <p:nvSpPr>
          <p:cNvPr id="18" name="Shape 12"/>
          <p:cNvSpPr/>
          <p:nvPr/>
        </p:nvSpPr>
        <p:spPr>
          <a:xfrm>
            <a:off x="701278" y="6559987"/>
            <a:ext cx="13227844" cy="1105376"/>
          </a:xfrm>
          <a:prstGeom prst="roundRect">
            <a:avLst>
              <a:gd name="adj" fmla="val 4949"/>
            </a:avLst>
          </a:prstGeom>
          <a:solidFill>
            <a:srgbClr val="1C113B"/>
          </a:solidFill>
          <a:ln/>
        </p:spPr>
        <p:txBody>
          <a:bodyPr/>
          <a:lstStyle/>
          <a:p>
            <a:endParaRPr lang="en-US"/>
          </a:p>
        </p:txBody>
      </p:sp>
      <p:pic>
        <p:nvPicPr>
          <p:cNvPr id="19" name="Image 4" descr="preencoded.png"/>
          <p:cNvPicPr>
            <a:picLocks noChangeAspect="1"/>
          </p:cNvPicPr>
          <p:nvPr/>
        </p:nvPicPr>
        <p:blipFill>
          <a:blip r:embed="rId5"/>
          <a:stretch>
            <a:fillRect/>
          </a:stretch>
        </p:blipFill>
        <p:spPr>
          <a:xfrm>
            <a:off x="831413" y="6725483"/>
            <a:ext cx="213598" cy="170855"/>
          </a:xfrm>
          <a:prstGeom prst="rect">
            <a:avLst/>
          </a:prstGeom>
        </p:spPr>
      </p:pic>
      <p:sp>
        <p:nvSpPr>
          <p:cNvPr id="20" name="Text 13"/>
          <p:cNvSpPr/>
          <p:nvPr/>
        </p:nvSpPr>
        <p:spPr>
          <a:xfrm>
            <a:off x="1175147" y="6735604"/>
            <a:ext cx="1709499" cy="213717"/>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Petrona Bold" pitchFamily="34" charset="0"/>
                <a:ea typeface="Petrona Bold" pitchFamily="34" charset="-122"/>
                <a:cs typeface="Petrona Bold" pitchFamily="34" charset="-120"/>
              </a:rPr>
              <a:t>Caso de Sucesso</a:t>
            </a:r>
            <a:endParaRPr lang="en-US" sz="1300" dirty="0"/>
          </a:p>
        </p:txBody>
      </p:sp>
      <p:sp>
        <p:nvSpPr>
          <p:cNvPr id="21" name="Text 14"/>
          <p:cNvSpPr/>
          <p:nvPr/>
        </p:nvSpPr>
        <p:spPr>
          <a:xfrm>
            <a:off x="1175147" y="7079456"/>
            <a:ext cx="12623840" cy="416719"/>
          </a:xfrm>
          <a:prstGeom prst="rect">
            <a:avLst/>
          </a:prstGeom>
          <a:noFill/>
          <a:ln/>
        </p:spPr>
        <p:txBody>
          <a:bodyPr wrap="square" lIns="0" tIns="0" rIns="0" bIns="0" rtlCol="0" anchor="t"/>
          <a:lstStyle/>
          <a:p>
            <a:pPr marL="0" indent="0" algn="l">
              <a:lnSpc>
                <a:spcPts val="1600"/>
              </a:lnSpc>
              <a:buNone/>
            </a:pPr>
            <a:r>
              <a:rPr lang="en-US" sz="1000" dirty="0">
                <a:solidFill>
                  <a:srgbClr val="FFFFFF"/>
                </a:solidFill>
                <a:latin typeface="Inter" pitchFamily="34" charset="0"/>
                <a:ea typeface="Inter" pitchFamily="34" charset="-122"/>
                <a:cs typeface="Inter" pitchFamily="34" charset="-120"/>
              </a:rPr>
              <a:t>Em São Paulo, a Rede Municipal de Educação implementou um programa de inclusão que acompanha mais de 3.000 estudantes com deficiência intelectual, incluindo centenas com síndrome de Down. Os resultados mostram avanços significativos tanto no desempenho acadêmico quanto no desenvolvimento socioemocional destes alunos.</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19852"/>
            <a:ext cx="7910155" cy="521017"/>
          </a:xfrm>
          <a:prstGeom prst="rect">
            <a:avLst/>
          </a:prstGeom>
          <a:noFill/>
          <a:ln/>
        </p:spPr>
        <p:txBody>
          <a:bodyPr wrap="none" lIns="0" tIns="0" rIns="0" bIns="0" rtlCol="0" anchor="t"/>
          <a:lstStyle/>
          <a:p>
            <a:pPr marL="0" indent="0" algn="l">
              <a:lnSpc>
                <a:spcPts val="4100"/>
              </a:lnSpc>
              <a:buNone/>
            </a:pPr>
            <a:r>
              <a:rPr lang="en-US" sz="3250" b="1" dirty="0">
                <a:solidFill>
                  <a:srgbClr val="FF8AAF"/>
                </a:solidFill>
                <a:latin typeface="Petrona Bold" pitchFamily="34" charset="0"/>
                <a:ea typeface="Petrona Bold" pitchFamily="34" charset="-122"/>
                <a:cs typeface="Petrona Bold" pitchFamily="34" charset="-120"/>
              </a:rPr>
              <a:t>Dicas para Promover a Inclusão na Escola</a:t>
            </a:r>
            <a:endParaRPr lang="en-US" sz="3250" dirty="0"/>
          </a:p>
        </p:txBody>
      </p:sp>
      <p:sp>
        <p:nvSpPr>
          <p:cNvPr id="3" name="Text 1"/>
          <p:cNvSpPr/>
          <p:nvPr/>
        </p:nvSpPr>
        <p:spPr>
          <a:xfrm>
            <a:off x="793790" y="1558409"/>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Inter" pitchFamily="34" charset="0"/>
                <a:ea typeface="Inter" pitchFamily="34" charset="-122"/>
                <a:cs typeface="Inter" pitchFamily="34" charset="-120"/>
              </a:rPr>
              <a:t>A inclusão escolar bem-sucedida requer estratégias pedagógicas específicas, compromisso da equipe educacional e adaptações que respeitem as necessidades individuais. Aqui estão práticas comprovadas que fazem a diferença:</a:t>
            </a:r>
            <a:endParaRPr lang="en-US" sz="1250" dirty="0"/>
          </a:p>
        </p:txBody>
      </p:sp>
      <p:sp>
        <p:nvSpPr>
          <p:cNvPr id="4" name="Shape 2"/>
          <p:cNvSpPr/>
          <p:nvPr/>
        </p:nvSpPr>
        <p:spPr>
          <a:xfrm>
            <a:off x="793790" y="2245162"/>
            <a:ext cx="4241721" cy="5264587"/>
          </a:xfrm>
          <a:prstGeom prst="roundRect">
            <a:avLst>
              <a:gd name="adj" fmla="val 1572"/>
            </a:avLst>
          </a:prstGeom>
          <a:solidFill>
            <a:srgbClr val="0C0524">
              <a:alpha val="95000"/>
            </a:srgbClr>
          </a:solidFill>
          <a:ln w="22860">
            <a:solidFill>
              <a:srgbClr val="48367C"/>
            </a:solidFill>
            <a:prstDash val="solid"/>
          </a:ln>
        </p:spPr>
        <p:txBody>
          <a:bodyPr/>
          <a:lstStyle/>
          <a:p>
            <a:endParaRPr lang="en-US"/>
          </a:p>
        </p:txBody>
      </p:sp>
      <p:sp>
        <p:nvSpPr>
          <p:cNvPr id="5" name="Shape 3"/>
          <p:cNvSpPr/>
          <p:nvPr/>
        </p:nvSpPr>
        <p:spPr>
          <a:xfrm>
            <a:off x="816650" y="2268022"/>
            <a:ext cx="4196001" cy="476250"/>
          </a:xfrm>
          <a:prstGeom prst="roundRect">
            <a:avLst>
              <a:gd name="adj" fmla="val 8243"/>
            </a:avLst>
          </a:prstGeom>
          <a:solidFill>
            <a:srgbClr val="2F1D63"/>
          </a:solidFill>
          <a:ln/>
        </p:spPr>
        <p:txBody>
          <a:bodyPr/>
          <a:lstStyle/>
          <a:p>
            <a:endParaRPr lang="en-US"/>
          </a:p>
        </p:txBody>
      </p:sp>
      <p:sp>
        <p:nvSpPr>
          <p:cNvPr id="6" name="Text 4"/>
          <p:cNvSpPr/>
          <p:nvPr/>
        </p:nvSpPr>
        <p:spPr>
          <a:xfrm>
            <a:off x="2795588" y="2353508"/>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E0D6DE"/>
                </a:solidFill>
                <a:latin typeface="Petrona Bold" pitchFamily="34" charset="0"/>
                <a:ea typeface="Petrona Bold" pitchFamily="34" charset="-122"/>
                <a:cs typeface="Petrona Bold" pitchFamily="34" charset="-120"/>
              </a:rPr>
              <a:t>1</a:t>
            </a:r>
            <a:endParaRPr lang="en-US" sz="1850" dirty="0"/>
          </a:p>
        </p:txBody>
      </p:sp>
      <p:sp>
        <p:nvSpPr>
          <p:cNvPr id="7" name="Text 5"/>
          <p:cNvSpPr/>
          <p:nvPr/>
        </p:nvSpPr>
        <p:spPr>
          <a:xfrm>
            <a:off x="975360" y="2902982"/>
            <a:ext cx="3781425" cy="312539"/>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Adaptação Curricular Inteligente</a:t>
            </a:r>
            <a:endParaRPr lang="en-US" sz="1950" dirty="0"/>
          </a:p>
        </p:txBody>
      </p:sp>
      <p:sp>
        <p:nvSpPr>
          <p:cNvPr id="8" name="Text 6"/>
          <p:cNvSpPr/>
          <p:nvPr/>
        </p:nvSpPr>
        <p:spPr>
          <a:xfrm>
            <a:off x="975360" y="3310771"/>
            <a:ext cx="3878580" cy="2286714"/>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Inter" pitchFamily="34" charset="0"/>
                <a:ea typeface="Inter" pitchFamily="34" charset="-122"/>
                <a:cs typeface="Inter" pitchFamily="34" charset="-120"/>
              </a:rPr>
              <a:t>O currículo deve ser flexível e personalizado. </a:t>
            </a:r>
            <a:r>
              <a:rPr lang="en-US" sz="1250" b="1" dirty="0">
                <a:solidFill>
                  <a:srgbClr val="E0D6DE"/>
                </a:solidFill>
                <a:latin typeface="Inter" pitchFamily="34" charset="0"/>
                <a:ea typeface="Inter" pitchFamily="34" charset="-122"/>
                <a:cs typeface="Inter" pitchFamily="34" charset="-120"/>
              </a:rPr>
              <a:t>Simplifique conteúdos complexos</a:t>
            </a:r>
            <a:r>
              <a:rPr lang="en-US" sz="1250" dirty="0">
                <a:solidFill>
                  <a:srgbClr val="E0D6DE"/>
                </a:solidFill>
                <a:latin typeface="Inter" pitchFamily="34" charset="0"/>
                <a:ea typeface="Inter" pitchFamily="34" charset="-122"/>
                <a:cs typeface="Inter" pitchFamily="34" charset="-120"/>
              </a:rPr>
              <a:t> dividindo-os em conceitos menores e mais gerenciáveis. Utilize </a:t>
            </a:r>
            <a:r>
              <a:rPr lang="en-US" sz="1250" b="1" dirty="0">
                <a:solidFill>
                  <a:srgbClr val="E0D6DE"/>
                </a:solidFill>
                <a:latin typeface="Inter" pitchFamily="34" charset="0"/>
                <a:ea typeface="Inter" pitchFamily="34" charset="-122"/>
                <a:cs typeface="Inter" pitchFamily="34" charset="-120"/>
              </a:rPr>
              <a:t>recursos visuais abundantes</a:t>
            </a:r>
            <a:r>
              <a:rPr lang="en-US" sz="1250" dirty="0">
                <a:solidFill>
                  <a:srgbClr val="E0D6DE"/>
                </a:solidFill>
                <a:latin typeface="Inter" pitchFamily="34" charset="0"/>
                <a:ea typeface="Inter" pitchFamily="34" charset="-122"/>
                <a:cs typeface="Inter" pitchFamily="34" charset="-120"/>
              </a:rPr>
              <a:t> como imagens, gráficos, vídeos e infográficos que facilitam a compreensão. Incorpore </a:t>
            </a:r>
            <a:r>
              <a:rPr lang="en-US" sz="1250" b="1" dirty="0">
                <a:solidFill>
                  <a:srgbClr val="E0D6DE"/>
                </a:solidFill>
                <a:latin typeface="Inter" pitchFamily="34" charset="0"/>
                <a:ea typeface="Inter" pitchFamily="34" charset="-122"/>
                <a:cs typeface="Inter" pitchFamily="34" charset="-120"/>
              </a:rPr>
              <a:t>materiais táteis e manipuláveis</a:t>
            </a:r>
            <a:r>
              <a:rPr lang="en-US" sz="1250" dirty="0">
                <a:solidFill>
                  <a:srgbClr val="E0D6DE"/>
                </a:solidFill>
                <a:latin typeface="Inter" pitchFamily="34" charset="0"/>
                <a:ea typeface="Inter" pitchFamily="34" charset="-122"/>
                <a:cs typeface="Inter" pitchFamily="34" charset="-120"/>
              </a:rPr>
              <a:t> – objetos concretos, jogos pedagógicos e materiais multissensoriais tornam o aprendizado mais significativo.</a:t>
            </a:r>
            <a:endParaRPr lang="en-US" sz="1250" dirty="0"/>
          </a:p>
        </p:txBody>
      </p:sp>
      <p:sp>
        <p:nvSpPr>
          <p:cNvPr id="9" name="Text 7"/>
          <p:cNvSpPr/>
          <p:nvPr/>
        </p:nvSpPr>
        <p:spPr>
          <a:xfrm>
            <a:off x="975360" y="5692735"/>
            <a:ext cx="3878580"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Crie roteiros visuais para atividades do dia</a:t>
            </a:r>
            <a:endParaRPr lang="en-US" sz="1250" dirty="0"/>
          </a:p>
        </p:txBody>
      </p:sp>
      <p:sp>
        <p:nvSpPr>
          <p:cNvPr id="10" name="Text 8"/>
          <p:cNvSpPr/>
          <p:nvPr/>
        </p:nvSpPr>
        <p:spPr>
          <a:xfrm>
            <a:off x="975360" y="6002298"/>
            <a:ext cx="3878580"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Use pictogramas e símbolos para facilitar comunicação</a:t>
            </a:r>
            <a:endParaRPr lang="en-US" sz="1250" dirty="0"/>
          </a:p>
        </p:txBody>
      </p:sp>
      <p:sp>
        <p:nvSpPr>
          <p:cNvPr id="11" name="Text 9"/>
          <p:cNvSpPr/>
          <p:nvPr/>
        </p:nvSpPr>
        <p:spPr>
          <a:xfrm>
            <a:off x="975360" y="6565940"/>
            <a:ext cx="3878580"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Desenvolva materiais em fontes grandes e com alto contraste</a:t>
            </a:r>
            <a:endParaRPr lang="en-US" sz="1250" dirty="0"/>
          </a:p>
        </p:txBody>
      </p:sp>
      <p:sp>
        <p:nvSpPr>
          <p:cNvPr id="12" name="Shape 10"/>
          <p:cNvSpPr/>
          <p:nvPr/>
        </p:nvSpPr>
        <p:spPr>
          <a:xfrm>
            <a:off x="5194221" y="2245162"/>
            <a:ext cx="4241840" cy="5264587"/>
          </a:xfrm>
          <a:prstGeom prst="roundRect">
            <a:avLst>
              <a:gd name="adj" fmla="val 1572"/>
            </a:avLst>
          </a:prstGeom>
          <a:solidFill>
            <a:srgbClr val="0C0524">
              <a:alpha val="95000"/>
            </a:srgbClr>
          </a:solidFill>
          <a:ln w="22860">
            <a:solidFill>
              <a:srgbClr val="48367C"/>
            </a:solidFill>
            <a:prstDash val="solid"/>
          </a:ln>
        </p:spPr>
        <p:txBody>
          <a:bodyPr/>
          <a:lstStyle/>
          <a:p>
            <a:endParaRPr lang="en-US"/>
          </a:p>
        </p:txBody>
      </p:sp>
      <p:sp>
        <p:nvSpPr>
          <p:cNvPr id="13" name="Shape 11"/>
          <p:cNvSpPr/>
          <p:nvPr/>
        </p:nvSpPr>
        <p:spPr>
          <a:xfrm>
            <a:off x="5217081" y="2268022"/>
            <a:ext cx="4196120" cy="476250"/>
          </a:xfrm>
          <a:prstGeom prst="roundRect">
            <a:avLst>
              <a:gd name="adj" fmla="val 8243"/>
            </a:avLst>
          </a:prstGeom>
          <a:solidFill>
            <a:srgbClr val="2F1D63"/>
          </a:solidFill>
          <a:ln/>
        </p:spPr>
        <p:txBody>
          <a:bodyPr/>
          <a:lstStyle/>
          <a:p>
            <a:endParaRPr lang="en-US"/>
          </a:p>
        </p:txBody>
      </p:sp>
      <p:sp>
        <p:nvSpPr>
          <p:cNvPr id="14" name="Text 12"/>
          <p:cNvSpPr/>
          <p:nvPr/>
        </p:nvSpPr>
        <p:spPr>
          <a:xfrm>
            <a:off x="7196018" y="2353508"/>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E0D6DE"/>
                </a:solidFill>
                <a:latin typeface="Petrona Bold" pitchFamily="34" charset="0"/>
                <a:ea typeface="Petrona Bold" pitchFamily="34" charset="-122"/>
                <a:cs typeface="Petrona Bold" pitchFamily="34" charset="-120"/>
              </a:rPr>
              <a:t>2</a:t>
            </a:r>
            <a:endParaRPr lang="en-US" sz="1850" dirty="0"/>
          </a:p>
        </p:txBody>
      </p:sp>
      <p:sp>
        <p:nvSpPr>
          <p:cNvPr id="15" name="Text 13"/>
          <p:cNvSpPr/>
          <p:nvPr/>
        </p:nvSpPr>
        <p:spPr>
          <a:xfrm>
            <a:off x="5375791" y="2902982"/>
            <a:ext cx="3330893" cy="312539"/>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Aprendizado Multissensorial</a:t>
            </a:r>
            <a:endParaRPr lang="en-US" sz="1950" dirty="0"/>
          </a:p>
        </p:txBody>
      </p:sp>
      <p:sp>
        <p:nvSpPr>
          <p:cNvPr id="16" name="Text 14"/>
          <p:cNvSpPr/>
          <p:nvPr/>
        </p:nvSpPr>
        <p:spPr>
          <a:xfrm>
            <a:off x="5375791" y="3310771"/>
            <a:ext cx="3878699" cy="2032635"/>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Inter" pitchFamily="34" charset="0"/>
                <a:ea typeface="Inter" pitchFamily="34" charset="-122"/>
                <a:cs typeface="Inter" pitchFamily="34" charset="-120"/>
              </a:rPr>
              <a:t>Estimule todos os sentidos no processo de aprendizagem. A </a:t>
            </a:r>
            <a:r>
              <a:rPr lang="en-US" sz="1250" b="1" dirty="0">
                <a:solidFill>
                  <a:srgbClr val="E0D6DE"/>
                </a:solidFill>
                <a:latin typeface="Inter" pitchFamily="34" charset="0"/>
                <a:ea typeface="Inter" pitchFamily="34" charset="-122"/>
                <a:cs typeface="Inter" pitchFamily="34" charset="-120"/>
              </a:rPr>
              <a:t>música</a:t>
            </a:r>
            <a:r>
              <a:rPr lang="en-US" sz="1250" dirty="0">
                <a:solidFill>
                  <a:srgbClr val="E0D6DE"/>
                </a:solidFill>
                <a:latin typeface="Inter" pitchFamily="34" charset="0"/>
                <a:ea typeface="Inter" pitchFamily="34" charset="-122"/>
                <a:cs typeface="Inter" pitchFamily="34" charset="-120"/>
              </a:rPr>
              <a:t> é uma ferramenta poderosa para memorização e expressão emocional. </a:t>
            </a:r>
            <a:r>
              <a:rPr lang="en-US" sz="1250" b="1" dirty="0">
                <a:solidFill>
                  <a:srgbClr val="E0D6DE"/>
                </a:solidFill>
                <a:latin typeface="Inter" pitchFamily="34" charset="0"/>
                <a:ea typeface="Inter" pitchFamily="34" charset="-122"/>
                <a:cs typeface="Inter" pitchFamily="34" charset="-120"/>
              </a:rPr>
              <a:t>Jogos educativos</a:t>
            </a:r>
            <a:r>
              <a:rPr lang="en-US" sz="1250" dirty="0">
                <a:solidFill>
                  <a:srgbClr val="E0D6DE"/>
                </a:solidFill>
                <a:latin typeface="Inter" pitchFamily="34" charset="0"/>
                <a:ea typeface="Inter" pitchFamily="34" charset="-122"/>
                <a:cs typeface="Inter" pitchFamily="34" charset="-120"/>
              </a:rPr>
              <a:t> tornam conceitos abstratos em experiências concretas e divertidas. </a:t>
            </a:r>
            <a:r>
              <a:rPr lang="en-US" sz="1250" b="1" dirty="0">
                <a:solidFill>
                  <a:srgbClr val="E0D6DE"/>
                </a:solidFill>
                <a:latin typeface="Inter" pitchFamily="34" charset="0"/>
                <a:ea typeface="Inter" pitchFamily="34" charset="-122"/>
                <a:cs typeface="Inter" pitchFamily="34" charset="-120"/>
              </a:rPr>
              <a:t>Atividades práticas</a:t>
            </a:r>
            <a:r>
              <a:rPr lang="en-US" sz="1250" dirty="0">
                <a:solidFill>
                  <a:srgbClr val="E0D6DE"/>
                </a:solidFill>
                <a:latin typeface="Inter" pitchFamily="34" charset="0"/>
                <a:ea typeface="Inter" pitchFamily="34" charset="-122"/>
                <a:cs typeface="Inter" pitchFamily="34" charset="-120"/>
              </a:rPr>
              <a:t> como culinária, jardinagem e artes manuais desenvolvem habilidades motoras enquanto ensinam conceitos acadêmicos.</a:t>
            </a:r>
            <a:endParaRPr lang="en-US" sz="1250" dirty="0"/>
          </a:p>
        </p:txBody>
      </p:sp>
      <p:sp>
        <p:nvSpPr>
          <p:cNvPr id="17" name="Text 15"/>
          <p:cNvSpPr/>
          <p:nvPr/>
        </p:nvSpPr>
        <p:spPr>
          <a:xfrm>
            <a:off x="5375791" y="5438656"/>
            <a:ext cx="387869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Incorpore movimento nas atividades de aprendizado</a:t>
            </a:r>
            <a:endParaRPr lang="en-US" sz="1250" dirty="0"/>
          </a:p>
        </p:txBody>
      </p:sp>
      <p:sp>
        <p:nvSpPr>
          <p:cNvPr id="18" name="Text 16"/>
          <p:cNvSpPr/>
          <p:nvPr/>
        </p:nvSpPr>
        <p:spPr>
          <a:xfrm>
            <a:off x="5375791" y="6002298"/>
            <a:ext cx="387869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Use tecnologias assistivas e aplicativos educacionais</a:t>
            </a:r>
            <a:endParaRPr lang="en-US" sz="1250" dirty="0"/>
          </a:p>
        </p:txBody>
      </p:sp>
      <p:sp>
        <p:nvSpPr>
          <p:cNvPr id="19" name="Text 17"/>
          <p:cNvSpPr/>
          <p:nvPr/>
        </p:nvSpPr>
        <p:spPr>
          <a:xfrm>
            <a:off x="5375791" y="6565940"/>
            <a:ext cx="387869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Crie estações de aprendizado com diferentes estímulos sensoriais</a:t>
            </a:r>
            <a:endParaRPr lang="en-US" sz="1250" dirty="0"/>
          </a:p>
        </p:txBody>
      </p:sp>
      <p:sp>
        <p:nvSpPr>
          <p:cNvPr id="20" name="Shape 18"/>
          <p:cNvSpPr/>
          <p:nvPr/>
        </p:nvSpPr>
        <p:spPr>
          <a:xfrm>
            <a:off x="9594771" y="2245162"/>
            <a:ext cx="4241721" cy="5264587"/>
          </a:xfrm>
          <a:prstGeom prst="roundRect">
            <a:avLst>
              <a:gd name="adj" fmla="val 1572"/>
            </a:avLst>
          </a:prstGeom>
          <a:solidFill>
            <a:srgbClr val="0C0524">
              <a:alpha val="95000"/>
            </a:srgbClr>
          </a:solidFill>
          <a:ln w="22860">
            <a:solidFill>
              <a:srgbClr val="48367C"/>
            </a:solidFill>
            <a:prstDash val="solid"/>
          </a:ln>
        </p:spPr>
        <p:txBody>
          <a:bodyPr/>
          <a:lstStyle/>
          <a:p>
            <a:endParaRPr lang="en-US"/>
          </a:p>
        </p:txBody>
      </p:sp>
      <p:sp>
        <p:nvSpPr>
          <p:cNvPr id="21" name="Shape 19"/>
          <p:cNvSpPr/>
          <p:nvPr/>
        </p:nvSpPr>
        <p:spPr>
          <a:xfrm>
            <a:off x="9617631" y="2268022"/>
            <a:ext cx="4196001" cy="476250"/>
          </a:xfrm>
          <a:prstGeom prst="roundRect">
            <a:avLst>
              <a:gd name="adj" fmla="val 8243"/>
            </a:avLst>
          </a:prstGeom>
          <a:solidFill>
            <a:srgbClr val="2F1D63"/>
          </a:solidFill>
          <a:ln/>
        </p:spPr>
        <p:txBody>
          <a:bodyPr/>
          <a:lstStyle/>
          <a:p>
            <a:endParaRPr lang="en-US"/>
          </a:p>
        </p:txBody>
      </p:sp>
      <p:sp>
        <p:nvSpPr>
          <p:cNvPr id="22" name="Text 20"/>
          <p:cNvSpPr/>
          <p:nvPr/>
        </p:nvSpPr>
        <p:spPr>
          <a:xfrm>
            <a:off x="11596568" y="2353508"/>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E0D6DE"/>
                </a:solidFill>
                <a:latin typeface="Petrona Bold" pitchFamily="34" charset="0"/>
                <a:ea typeface="Petrona Bold" pitchFamily="34" charset="-122"/>
                <a:cs typeface="Petrona Bold" pitchFamily="34" charset="-120"/>
              </a:rPr>
              <a:t>3</a:t>
            </a:r>
            <a:endParaRPr lang="en-US" sz="1850" dirty="0"/>
          </a:p>
        </p:txBody>
      </p:sp>
      <p:sp>
        <p:nvSpPr>
          <p:cNvPr id="23" name="Text 21"/>
          <p:cNvSpPr/>
          <p:nvPr/>
        </p:nvSpPr>
        <p:spPr>
          <a:xfrm>
            <a:off x="9776341" y="2902982"/>
            <a:ext cx="2776299" cy="312539"/>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Suporte Individualizado</a:t>
            </a:r>
            <a:endParaRPr lang="en-US" sz="1950" dirty="0"/>
          </a:p>
        </p:txBody>
      </p:sp>
      <p:sp>
        <p:nvSpPr>
          <p:cNvPr id="24" name="Text 22"/>
          <p:cNvSpPr/>
          <p:nvPr/>
        </p:nvSpPr>
        <p:spPr>
          <a:xfrm>
            <a:off x="9776341" y="3310771"/>
            <a:ext cx="3878580" cy="2286714"/>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Inter" pitchFamily="34" charset="0"/>
                <a:ea typeface="Inter" pitchFamily="34" charset="-122"/>
                <a:cs typeface="Inter" pitchFamily="34" charset="-120"/>
              </a:rPr>
              <a:t>Disponibilize </a:t>
            </a:r>
            <a:r>
              <a:rPr lang="en-US" sz="1250" b="1" dirty="0">
                <a:solidFill>
                  <a:srgbClr val="E0D6DE"/>
                </a:solidFill>
                <a:latin typeface="Inter" pitchFamily="34" charset="0"/>
                <a:ea typeface="Inter" pitchFamily="34" charset="-122"/>
                <a:cs typeface="Inter" pitchFamily="34" charset="-120"/>
              </a:rPr>
              <a:t>tutores especializados ou mediadores</a:t>
            </a:r>
            <a:r>
              <a:rPr lang="en-US" sz="1250" dirty="0">
                <a:solidFill>
                  <a:srgbClr val="E0D6DE"/>
                </a:solidFill>
                <a:latin typeface="Inter" pitchFamily="34" charset="0"/>
                <a:ea typeface="Inter" pitchFamily="34" charset="-122"/>
                <a:cs typeface="Inter" pitchFamily="34" charset="-120"/>
              </a:rPr>
              <a:t> que possam oferecer atenção personalizada quando necessário. Trabalhe com </a:t>
            </a:r>
            <a:r>
              <a:rPr lang="en-US" sz="1250" b="1" dirty="0">
                <a:solidFill>
                  <a:srgbClr val="E0D6DE"/>
                </a:solidFill>
                <a:latin typeface="Inter" pitchFamily="34" charset="0"/>
                <a:ea typeface="Inter" pitchFamily="34" charset="-122"/>
                <a:cs typeface="Inter" pitchFamily="34" charset="-120"/>
              </a:rPr>
              <a:t>profissionais multidisciplinares</a:t>
            </a:r>
            <a:r>
              <a:rPr lang="en-US" sz="1250" dirty="0">
                <a:solidFill>
                  <a:srgbClr val="E0D6DE"/>
                </a:solidFill>
                <a:latin typeface="Inter" pitchFamily="34" charset="0"/>
                <a:ea typeface="Inter" pitchFamily="34" charset="-122"/>
                <a:cs typeface="Inter" pitchFamily="34" charset="-120"/>
              </a:rPr>
              <a:t> incluindo psicopedagogos, fonoaudiólogos, terapeutas ocupacionais e psicólogos. Estabeleça um </a:t>
            </a:r>
            <a:r>
              <a:rPr lang="en-US" sz="1250" b="1" dirty="0">
                <a:solidFill>
                  <a:srgbClr val="E0D6DE"/>
                </a:solidFill>
                <a:latin typeface="Inter" pitchFamily="34" charset="0"/>
                <a:ea typeface="Inter" pitchFamily="34" charset="-122"/>
                <a:cs typeface="Inter" pitchFamily="34" charset="-120"/>
              </a:rPr>
              <a:t>Plano Educacional Individualizado (PEI)</a:t>
            </a:r>
            <a:r>
              <a:rPr lang="en-US" sz="1250" dirty="0">
                <a:solidFill>
                  <a:srgbClr val="E0D6DE"/>
                </a:solidFill>
                <a:latin typeface="Inter" pitchFamily="34" charset="0"/>
                <a:ea typeface="Inter" pitchFamily="34" charset="-122"/>
                <a:cs typeface="Inter" pitchFamily="34" charset="-120"/>
              </a:rPr>
              <a:t> que documente objetivos específicos, estratégias e avaliações adaptadas.</a:t>
            </a:r>
            <a:endParaRPr lang="en-US" sz="1250" dirty="0"/>
          </a:p>
        </p:txBody>
      </p:sp>
      <p:sp>
        <p:nvSpPr>
          <p:cNvPr id="25" name="Text 23"/>
          <p:cNvSpPr/>
          <p:nvPr/>
        </p:nvSpPr>
        <p:spPr>
          <a:xfrm>
            <a:off x="9776341" y="5692735"/>
            <a:ext cx="3878580"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Realize reuniões regulares com a equipe multidisciplinar</a:t>
            </a:r>
            <a:endParaRPr lang="en-US" sz="1250" dirty="0"/>
          </a:p>
        </p:txBody>
      </p:sp>
      <p:sp>
        <p:nvSpPr>
          <p:cNvPr id="26" name="Text 24"/>
          <p:cNvSpPr/>
          <p:nvPr/>
        </p:nvSpPr>
        <p:spPr>
          <a:xfrm>
            <a:off x="9776341" y="6256377"/>
            <a:ext cx="3878580"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Monitore e ajuste estratégias conforme necessário</a:t>
            </a:r>
            <a:endParaRPr lang="en-US" sz="1250" dirty="0"/>
          </a:p>
        </p:txBody>
      </p:sp>
      <p:sp>
        <p:nvSpPr>
          <p:cNvPr id="27" name="Text 25"/>
          <p:cNvSpPr/>
          <p:nvPr/>
        </p:nvSpPr>
        <p:spPr>
          <a:xfrm>
            <a:off x="9776341" y="6820019"/>
            <a:ext cx="3878580"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Celebre progressos e conquistas, por menores que sejam</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7585" y="532328"/>
            <a:ext cx="4258032" cy="412790"/>
          </a:xfrm>
          <a:prstGeom prst="rect">
            <a:avLst/>
          </a:prstGeom>
          <a:noFill/>
          <a:ln/>
        </p:spPr>
        <p:txBody>
          <a:bodyPr wrap="none" lIns="0" tIns="0" rIns="0" bIns="0" rtlCol="0" anchor="t"/>
          <a:lstStyle/>
          <a:p>
            <a:pPr marL="0" indent="0" algn="l">
              <a:lnSpc>
                <a:spcPts val="3250"/>
              </a:lnSpc>
              <a:buNone/>
            </a:pPr>
            <a:r>
              <a:rPr lang="en-US" sz="2600" b="1" dirty="0">
                <a:solidFill>
                  <a:srgbClr val="FF8AAF"/>
                </a:solidFill>
                <a:latin typeface="Petrona Bold" pitchFamily="34" charset="0"/>
                <a:ea typeface="Petrona Bold" pitchFamily="34" charset="-122"/>
                <a:cs typeface="Petrona Bold" pitchFamily="34" charset="-120"/>
              </a:rPr>
              <a:t>Comunicação e Socialização</a:t>
            </a:r>
            <a:endParaRPr lang="en-US" sz="2600" dirty="0"/>
          </a:p>
        </p:txBody>
      </p:sp>
      <p:sp>
        <p:nvSpPr>
          <p:cNvPr id="3" name="Text 1"/>
          <p:cNvSpPr/>
          <p:nvPr/>
        </p:nvSpPr>
        <p:spPr>
          <a:xfrm>
            <a:off x="677585" y="1259562"/>
            <a:ext cx="3144083" cy="247769"/>
          </a:xfrm>
          <a:prstGeom prst="rect">
            <a:avLst/>
          </a:prstGeom>
          <a:noFill/>
          <a:ln/>
        </p:spPr>
        <p:txBody>
          <a:bodyPr wrap="none" lIns="0" tIns="0" rIns="0" bIns="0" rtlCol="0" anchor="t"/>
          <a:lstStyle/>
          <a:p>
            <a:pPr marL="0" indent="0" algn="l">
              <a:lnSpc>
                <a:spcPts val="1950"/>
              </a:lnSpc>
              <a:buNone/>
            </a:pPr>
            <a:r>
              <a:rPr lang="en-US" sz="1550" b="1" dirty="0">
                <a:solidFill>
                  <a:srgbClr val="FF8AAF"/>
                </a:solidFill>
                <a:latin typeface="Petrona Bold" pitchFamily="34" charset="0"/>
                <a:ea typeface="Petrona Bold" pitchFamily="34" charset="-122"/>
                <a:cs typeface="Petrona Bold" pitchFamily="34" charset="-120"/>
              </a:rPr>
              <a:t>Estratégias de Comunicação Eficaz</a:t>
            </a:r>
            <a:endParaRPr lang="en-US" sz="1550" dirty="0"/>
          </a:p>
        </p:txBody>
      </p:sp>
      <p:sp>
        <p:nvSpPr>
          <p:cNvPr id="4" name="Text 2"/>
          <p:cNvSpPr/>
          <p:nvPr/>
        </p:nvSpPr>
        <p:spPr>
          <a:xfrm>
            <a:off x="677585" y="1633061"/>
            <a:ext cx="6484144" cy="402669"/>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A forma como nos comunicamos pode facilitar ou dificultar a compreensão e o engajamento. Adaptar nossa comunicação é um ato de respeito e inclusão.</a:t>
            </a:r>
            <a:endParaRPr lang="en-US" sz="950" dirty="0"/>
          </a:p>
        </p:txBody>
      </p:sp>
      <p:sp>
        <p:nvSpPr>
          <p:cNvPr id="5" name="Shape 3"/>
          <p:cNvSpPr/>
          <p:nvPr/>
        </p:nvSpPr>
        <p:spPr>
          <a:xfrm>
            <a:off x="677585" y="2177296"/>
            <a:ext cx="283131" cy="283131"/>
          </a:xfrm>
          <a:prstGeom prst="roundRect">
            <a:avLst>
              <a:gd name="adj" fmla="val 18668"/>
            </a:avLst>
          </a:prstGeom>
          <a:solidFill>
            <a:srgbClr val="2F1D63"/>
          </a:solidFill>
          <a:ln w="7620">
            <a:solidFill>
              <a:srgbClr val="48367C"/>
            </a:solidFill>
            <a:prstDash val="solid"/>
          </a:ln>
        </p:spPr>
        <p:txBody>
          <a:bodyPr/>
          <a:lstStyle/>
          <a:p>
            <a:endParaRPr lang="en-US"/>
          </a:p>
        </p:txBody>
      </p:sp>
      <p:sp>
        <p:nvSpPr>
          <p:cNvPr id="6" name="Text 4"/>
          <p:cNvSpPr/>
          <p:nvPr/>
        </p:nvSpPr>
        <p:spPr>
          <a:xfrm>
            <a:off x="1086445" y="2220516"/>
            <a:ext cx="2138839" cy="206335"/>
          </a:xfrm>
          <a:prstGeom prst="rect">
            <a:avLst/>
          </a:prstGeom>
          <a:noFill/>
          <a:ln/>
        </p:spPr>
        <p:txBody>
          <a:bodyPr wrap="none" lIns="0" tIns="0" rIns="0" bIns="0" rtlCol="0" anchor="t"/>
          <a:lstStyle/>
          <a:p>
            <a:pPr marL="0" indent="0" algn="l">
              <a:lnSpc>
                <a:spcPts val="1600"/>
              </a:lnSpc>
              <a:buNone/>
            </a:pPr>
            <a:r>
              <a:rPr lang="en-US" sz="1300" b="1" dirty="0">
                <a:solidFill>
                  <a:srgbClr val="E0D6DE"/>
                </a:solidFill>
                <a:latin typeface="Petrona Bold" pitchFamily="34" charset="0"/>
                <a:ea typeface="Petrona Bold" pitchFamily="34" charset="-122"/>
                <a:cs typeface="Petrona Bold" pitchFamily="34" charset="-120"/>
              </a:rPr>
              <a:t>Linguagem Clara e Acessível</a:t>
            </a:r>
            <a:endParaRPr lang="en-US" sz="1300" dirty="0"/>
          </a:p>
        </p:txBody>
      </p:sp>
      <p:sp>
        <p:nvSpPr>
          <p:cNvPr id="7" name="Text 5"/>
          <p:cNvSpPr/>
          <p:nvPr/>
        </p:nvSpPr>
        <p:spPr>
          <a:xfrm>
            <a:off x="1086445" y="2552581"/>
            <a:ext cx="6075283" cy="604004"/>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Use frases curtas, vocabulário simples e direto. Evite metáforas complexas, duplo sentido ou linguagem figurada que pode gerar confusão. Fale em ritmo moderado, articulando bem as palavras e dando tempo para processamento da informação.</a:t>
            </a:r>
            <a:endParaRPr lang="en-US" sz="950" dirty="0"/>
          </a:p>
        </p:txBody>
      </p:sp>
      <p:sp>
        <p:nvSpPr>
          <p:cNvPr id="8" name="Shape 6"/>
          <p:cNvSpPr/>
          <p:nvPr/>
        </p:nvSpPr>
        <p:spPr>
          <a:xfrm>
            <a:off x="677585" y="3408164"/>
            <a:ext cx="283131" cy="283131"/>
          </a:xfrm>
          <a:prstGeom prst="roundRect">
            <a:avLst>
              <a:gd name="adj" fmla="val 18668"/>
            </a:avLst>
          </a:prstGeom>
          <a:solidFill>
            <a:srgbClr val="2F1D63"/>
          </a:solidFill>
          <a:ln w="7620">
            <a:solidFill>
              <a:srgbClr val="48367C"/>
            </a:solidFill>
            <a:prstDash val="solid"/>
          </a:ln>
        </p:spPr>
        <p:txBody>
          <a:bodyPr/>
          <a:lstStyle/>
          <a:p>
            <a:endParaRPr lang="en-US"/>
          </a:p>
        </p:txBody>
      </p:sp>
      <p:sp>
        <p:nvSpPr>
          <p:cNvPr id="9" name="Text 7"/>
          <p:cNvSpPr/>
          <p:nvPr/>
        </p:nvSpPr>
        <p:spPr>
          <a:xfrm>
            <a:off x="1086445" y="3451384"/>
            <a:ext cx="2141815" cy="206335"/>
          </a:xfrm>
          <a:prstGeom prst="rect">
            <a:avLst/>
          </a:prstGeom>
          <a:noFill/>
          <a:ln/>
        </p:spPr>
        <p:txBody>
          <a:bodyPr wrap="none" lIns="0" tIns="0" rIns="0" bIns="0" rtlCol="0" anchor="t"/>
          <a:lstStyle/>
          <a:p>
            <a:pPr marL="0" indent="0" algn="l">
              <a:lnSpc>
                <a:spcPts val="1600"/>
              </a:lnSpc>
              <a:buNone/>
            </a:pPr>
            <a:r>
              <a:rPr lang="en-US" sz="1300" b="1" dirty="0">
                <a:solidFill>
                  <a:srgbClr val="E0D6DE"/>
                </a:solidFill>
                <a:latin typeface="Petrona Bold" pitchFamily="34" charset="0"/>
                <a:ea typeface="Petrona Bold" pitchFamily="34" charset="-122"/>
                <a:cs typeface="Petrona Bold" pitchFamily="34" charset="-120"/>
              </a:rPr>
              <a:t>Divisão em Pequenos Passos</a:t>
            </a:r>
            <a:endParaRPr lang="en-US" sz="1300" dirty="0"/>
          </a:p>
        </p:txBody>
      </p:sp>
      <p:sp>
        <p:nvSpPr>
          <p:cNvPr id="10" name="Text 8"/>
          <p:cNvSpPr/>
          <p:nvPr/>
        </p:nvSpPr>
        <p:spPr>
          <a:xfrm>
            <a:off x="1086445" y="3783449"/>
            <a:ext cx="6075283" cy="604004"/>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Fragmente tarefas complexas em etapas menores e sequenciais. Use </a:t>
            </a:r>
            <a:r>
              <a:rPr lang="en-US" sz="950" b="1" dirty="0">
                <a:solidFill>
                  <a:srgbClr val="E0D6DE"/>
                </a:solidFill>
                <a:latin typeface="Inter" pitchFamily="34" charset="0"/>
                <a:ea typeface="Inter" pitchFamily="34" charset="-122"/>
                <a:cs typeface="Inter" pitchFamily="34" charset="-120"/>
              </a:rPr>
              <a:t>apoio visual</a:t>
            </a:r>
            <a:r>
              <a:rPr lang="en-US" sz="950" dirty="0">
                <a:solidFill>
                  <a:srgbClr val="E0D6DE"/>
                </a:solidFill>
                <a:latin typeface="Inter" pitchFamily="34" charset="0"/>
                <a:ea typeface="Inter" pitchFamily="34" charset="-122"/>
                <a:cs typeface="Inter" pitchFamily="34" charset="-120"/>
              </a:rPr>
              <a:t> como listas ilustradas, sequências de imagens ou vídeos demonstrativos. Cada passo deve ser compreensível isoladamente antes de avançar para o próximo.</a:t>
            </a:r>
            <a:endParaRPr lang="en-US" sz="950" dirty="0"/>
          </a:p>
        </p:txBody>
      </p:sp>
      <p:sp>
        <p:nvSpPr>
          <p:cNvPr id="11" name="Shape 9"/>
          <p:cNvSpPr/>
          <p:nvPr/>
        </p:nvSpPr>
        <p:spPr>
          <a:xfrm>
            <a:off x="677585" y="4639032"/>
            <a:ext cx="283131" cy="283131"/>
          </a:xfrm>
          <a:prstGeom prst="roundRect">
            <a:avLst>
              <a:gd name="adj" fmla="val 18668"/>
            </a:avLst>
          </a:prstGeom>
          <a:solidFill>
            <a:srgbClr val="2F1D63"/>
          </a:solidFill>
          <a:ln w="7620">
            <a:solidFill>
              <a:srgbClr val="48367C"/>
            </a:solidFill>
            <a:prstDash val="solid"/>
          </a:ln>
        </p:spPr>
        <p:txBody>
          <a:bodyPr/>
          <a:lstStyle/>
          <a:p>
            <a:endParaRPr lang="en-US"/>
          </a:p>
        </p:txBody>
      </p:sp>
      <p:sp>
        <p:nvSpPr>
          <p:cNvPr id="12" name="Text 10"/>
          <p:cNvSpPr/>
          <p:nvPr/>
        </p:nvSpPr>
        <p:spPr>
          <a:xfrm>
            <a:off x="1086445" y="4682252"/>
            <a:ext cx="1875830" cy="206335"/>
          </a:xfrm>
          <a:prstGeom prst="rect">
            <a:avLst/>
          </a:prstGeom>
          <a:noFill/>
          <a:ln/>
        </p:spPr>
        <p:txBody>
          <a:bodyPr wrap="none" lIns="0" tIns="0" rIns="0" bIns="0" rtlCol="0" anchor="t"/>
          <a:lstStyle/>
          <a:p>
            <a:pPr marL="0" indent="0" algn="l">
              <a:lnSpc>
                <a:spcPts val="1600"/>
              </a:lnSpc>
              <a:buNone/>
            </a:pPr>
            <a:r>
              <a:rPr lang="en-US" sz="1300" b="1" dirty="0">
                <a:solidFill>
                  <a:srgbClr val="E0D6DE"/>
                </a:solidFill>
                <a:latin typeface="Petrona Bold" pitchFamily="34" charset="0"/>
                <a:ea typeface="Petrona Bold" pitchFamily="34" charset="-122"/>
                <a:cs typeface="Petrona Bold" pitchFamily="34" charset="-120"/>
              </a:rPr>
              <a:t>Participação Social Ativa</a:t>
            </a:r>
            <a:endParaRPr lang="en-US" sz="1300" dirty="0"/>
          </a:p>
        </p:txBody>
      </p:sp>
      <p:sp>
        <p:nvSpPr>
          <p:cNvPr id="13" name="Text 11"/>
          <p:cNvSpPr/>
          <p:nvPr/>
        </p:nvSpPr>
        <p:spPr>
          <a:xfrm>
            <a:off x="1086445" y="5014317"/>
            <a:ext cx="6075283" cy="604004"/>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Incentive ativamente a participação em </a:t>
            </a:r>
            <a:r>
              <a:rPr lang="en-US" sz="950" b="1" dirty="0">
                <a:solidFill>
                  <a:srgbClr val="E0D6DE"/>
                </a:solidFill>
                <a:latin typeface="Inter" pitchFamily="34" charset="0"/>
                <a:ea typeface="Inter" pitchFamily="34" charset="-122"/>
                <a:cs typeface="Inter" pitchFamily="34" charset="-120"/>
              </a:rPr>
              <a:t>atividades extracurriculares</a:t>
            </a:r>
            <a:r>
              <a:rPr lang="en-US" sz="950" dirty="0">
                <a:solidFill>
                  <a:srgbClr val="E0D6DE"/>
                </a:solidFill>
                <a:latin typeface="Inter" pitchFamily="34" charset="0"/>
                <a:ea typeface="Inter" pitchFamily="34" charset="-122"/>
                <a:cs typeface="Inter" pitchFamily="34" charset="-120"/>
              </a:rPr>
              <a:t> como esportes adaptados, grupos de artes, clubes de interesse e eventos comunitários. Estas experiências fortalecem vínculos sociais, desenvolvem habilidades de trabalho em equipe e ampliam o círculo de amizades.</a:t>
            </a:r>
            <a:endParaRPr lang="en-US" sz="950" dirty="0"/>
          </a:p>
        </p:txBody>
      </p:sp>
      <p:pic>
        <p:nvPicPr>
          <p:cNvPr id="14"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6292" y="1275398"/>
            <a:ext cx="4214693" cy="4214693"/>
          </a:xfrm>
          <a:prstGeom prst="rect">
            <a:avLst/>
          </a:prstGeom>
        </p:spPr>
      </p:pic>
      <p:sp>
        <p:nvSpPr>
          <p:cNvPr id="15" name="Shape 12"/>
          <p:cNvSpPr/>
          <p:nvPr/>
        </p:nvSpPr>
        <p:spPr>
          <a:xfrm>
            <a:off x="7476292" y="5631656"/>
            <a:ext cx="6484144" cy="1067991"/>
          </a:xfrm>
          <a:prstGeom prst="roundRect">
            <a:avLst>
              <a:gd name="adj" fmla="val 4949"/>
            </a:avLst>
          </a:prstGeom>
          <a:solidFill>
            <a:srgbClr val="1C113B"/>
          </a:solidFill>
          <a:ln/>
        </p:spPr>
        <p:txBody>
          <a:bodyPr/>
          <a:lstStyle/>
          <a:p>
            <a:endParaRPr lang="en-US"/>
          </a:p>
        </p:txBody>
      </p:sp>
      <p:pic>
        <p:nvPicPr>
          <p:cNvPr id="16" name="Image 1" descr="preencoded.png"/>
          <p:cNvPicPr>
            <a:picLocks noChangeAspect="1"/>
          </p:cNvPicPr>
          <p:nvPr/>
        </p:nvPicPr>
        <p:blipFill>
          <a:blip r:embed="rId4"/>
          <a:stretch>
            <a:fillRect/>
          </a:stretch>
        </p:blipFill>
        <p:spPr>
          <a:xfrm>
            <a:off x="7602022" y="5796677"/>
            <a:ext cx="206454" cy="165140"/>
          </a:xfrm>
          <a:prstGeom prst="rect">
            <a:avLst/>
          </a:prstGeom>
        </p:spPr>
      </p:pic>
      <p:sp>
        <p:nvSpPr>
          <p:cNvPr id="17" name="Text 13"/>
          <p:cNvSpPr/>
          <p:nvPr/>
        </p:nvSpPr>
        <p:spPr>
          <a:xfrm>
            <a:off x="7934206" y="5788819"/>
            <a:ext cx="1651635" cy="206335"/>
          </a:xfrm>
          <a:prstGeom prst="rect">
            <a:avLst/>
          </a:prstGeom>
          <a:noFill/>
          <a:ln/>
        </p:spPr>
        <p:txBody>
          <a:bodyPr wrap="none" lIns="0" tIns="0" rIns="0" bIns="0" rtlCol="0" anchor="t"/>
          <a:lstStyle/>
          <a:p>
            <a:pPr marL="0" indent="0" algn="l">
              <a:lnSpc>
                <a:spcPts val="1600"/>
              </a:lnSpc>
              <a:buNone/>
            </a:pPr>
            <a:r>
              <a:rPr lang="en-US" sz="1300" b="1" dirty="0">
                <a:solidFill>
                  <a:srgbClr val="FFFFFF"/>
                </a:solidFill>
                <a:latin typeface="Petrona Bold" pitchFamily="34" charset="0"/>
                <a:ea typeface="Petrona Bold" pitchFamily="34" charset="-122"/>
                <a:cs typeface="Petrona Bold" pitchFamily="34" charset="-120"/>
              </a:rPr>
              <a:t>Dica Prática</a:t>
            </a:r>
            <a:endParaRPr lang="en-US" sz="1300" dirty="0"/>
          </a:p>
        </p:txBody>
      </p:sp>
      <p:sp>
        <p:nvSpPr>
          <p:cNvPr id="18" name="Text 14"/>
          <p:cNvSpPr/>
          <p:nvPr/>
        </p:nvSpPr>
        <p:spPr>
          <a:xfrm>
            <a:off x="7934206" y="6120884"/>
            <a:ext cx="5900499" cy="402669"/>
          </a:xfrm>
          <a:prstGeom prst="rect">
            <a:avLst/>
          </a:prstGeom>
          <a:noFill/>
          <a:ln/>
        </p:spPr>
        <p:txBody>
          <a:bodyPr wrap="square" lIns="0" tIns="0" rIns="0" bIns="0" rtlCol="0" anchor="t"/>
          <a:lstStyle/>
          <a:p>
            <a:pPr marL="0" indent="0" algn="l">
              <a:lnSpc>
                <a:spcPts val="1550"/>
              </a:lnSpc>
              <a:buNone/>
            </a:pPr>
            <a:r>
              <a:rPr lang="en-US" sz="950" dirty="0">
                <a:solidFill>
                  <a:srgbClr val="FFFFFF"/>
                </a:solidFill>
                <a:latin typeface="Inter" pitchFamily="34" charset="0"/>
                <a:ea typeface="Inter" pitchFamily="34" charset="-122"/>
                <a:cs typeface="Inter" pitchFamily="34" charset="-120"/>
              </a:rPr>
              <a:t>Ao dar instruções, combine sempre três elementos: fala clara + demonstração visual + exemplo prático. Esta abordagem tripla maximiza a compreensão e a retenção da informação.</a:t>
            </a:r>
            <a:endParaRPr lang="en-US" sz="950" dirty="0"/>
          </a:p>
        </p:txBody>
      </p:sp>
      <p:sp>
        <p:nvSpPr>
          <p:cNvPr id="19" name="Text 15"/>
          <p:cNvSpPr/>
          <p:nvPr/>
        </p:nvSpPr>
        <p:spPr>
          <a:xfrm>
            <a:off x="677585" y="7029926"/>
            <a:ext cx="3204805" cy="247769"/>
          </a:xfrm>
          <a:prstGeom prst="rect">
            <a:avLst/>
          </a:prstGeom>
          <a:noFill/>
          <a:ln/>
        </p:spPr>
        <p:txBody>
          <a:bodyPr wrap="none" lIns="0" tIns="0" rIns="0" bIns="0" rtlCol="0" anchor="t"/>
          <a:lstStyle/>
          <a:p>
            <a:pPr marL="0" indent="0" algn="l">
              <a:lnSpc>
                <a:spcPts val="1950"/>
              </a:lnSpc>
              <a:buNone/>
            </a:pPr>
            <a:r>
              <a:rPr lang="en-US" sz="1550" b="1" dirty="0">
                <a:solidFill>
                  <a:srgbClr val="FF8AAF"/>
                </a:solidFill>
                <a:latin typeface="Petrona Bold" pitchFamily="34" charset="0"/>
                <a:ea typeface="Petrona Bold" pitchFamily="34" charset="-122"/>
                <a:cs typeface="Petrona Bold" pitchFamily="34" charset="-120"/>
              </a:rPr>
              <a:t>Desenvolvendo Habilidades Sociais</a:t>
            </a:r>
            <a:endParaRPr lang="en-US" sz="1550" dirty="0"/>
          </a:p>
        </p:txBody>
      </p:sp>
      <p:sp>
        <p:nvSpPr>
          <p:cNvPr id="20" name="Text 16"/>
          <p:cNvSpPr/>
          <p:nvPr/>
        </p:nvSpPr>
        <p:spPr>
          <a:xfrm>
            <a:off x="677585" y="7466409"/>
            <a:ext cx="13275231" cy="402669"/>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As habilidades sociais não se desenvolvem automaticamente – elas precisam ser ensinadas explicitamente e praticadas regularmente. Role-playing, histórias sociais e feedback positivo são ferramentas valiosas para ensinar desde cumprimentos básicos até navegação de situações sociais complexas.</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54142"/>
            <a:ext cx="6472952" cy="483751"/>
          </a:xfrm>
          <a:prstGeom prst="rect">
            <a:avLst/>
          </a:prstGeom>
          <a:noFill/>
          <a:ln/>
        </p:spPr>
        <p:txBody>
          <a:bodyPr wrap="none" lIns="0" tIns="0" rIns="0" bIns="0" rtlCol="0" anchor="t"/>
          <a:lstStyle/>
          <a:p>
            <a:pPr marL="0" indent="0" algn="l">
              <a:lnSpc>
                <a:spcPts val="3800"/>
              </a:lnSpc>
              <a:buNone/>
            </a:pPr>
            <a:r>
              <a:rPr lang="en-US" sz="3000" b="1" dirty="0">
                <a:solidFill>
                  <a:srgbClr val="FF8AAF"/>
                </a:solidFill>
                <a:latin typeface="Petrona Bold" pitchFamily="34" charset="0"/>
                <a:ea typeface="Petrona Bold" pitchFamily="34" charset="-122"/>
                <a:cs typeface="Petrona Bold" pitchFamily="34" charset="-120"/>
              </a:rPr>
              <a:t>O Papel da Família e da Comunidade</a:t>
            </a:r>
            <a:endParaRPr lang="en-US" sz="3000" dirty="0"/>
          </a:p>
        </p:txBody>
      </p:sp>
      <p:sp>
        <p:nvSpPr>
          <p:cNvPr id="3" name="Text 1"/>
          <p:cNvSpPr/>
          <p:nvPr/>
        </p:nvSpPr>
        <p:spPr>
          <a:xfrm>
            <a:off x="2960013" y="2379702"/>
            <a:ext cx="2576751" cy="241816"/>
          </a:xfrm>
          <a:prstGeom prst="rect">
            <a:avLst/>
          </a:prstGeom>
          <a:noFill/>
          <a:ln/>
        </p:spPr>
        <p:txBody>
          <a:bodyPr wrap="none" lIns="0" tIns="0" rIns="0" bIns="0" rtlCol="0" anchor="t"/>
          <a:lstStyle/>
          <a:p>
            <a:pPr marL="0" indent="0" algn="r">
              <a:lnSpc>
                <a:spcPts val="1900"/>
              </a:lnSpc>
              <a:buNone/>
            </a:pPr>
            <a:r>
              <a:rPr lang="en-US" sz="1500" b="1" dirty="0">
                <a:solidFill>
                  <a:srgbClr val="E0D6DE"/>
                </a:solidFill>
                <a:latin typeface="Petrona Bold" pitchFamily="34" charset="0"/>
                <a:ea typeface="Petrona Bold" pitchFamily="34" charset="-122"/>
                <a:cs typeface="Petrona Bold" pitchFamily="34" charset="-120"/>
              </a:rPr>
              <a:t>Comunicação Escola-Família</a:t>
            </a:r>
            <a:endParaRPr lang="en-US" sz="1500" dirty="0"/>
          </a:p>
        </p:txBody>
      </p:sp>
      <p:sp>
        <p:nvSpPr>
          <p:cNvPr id="4" name="Text 2"/>
          <p:cNvSpPr/>
          <p:nvPr/>
        </p:nvSpPr>
        <p:spPr>
          <a:xfrm>
            <a:off x="793790" y="2709863"/>
            <a:ext cx="4742974" cy="942975"/>
          </a:xfrm>
          <a:prstGeom prst="rect">
            <a:avLst/>
          </a:prstGeom>
          <a:noFill/>
          <a:ln/>
        </p:spPr>
        <p:txBody>
          <a:bodyPr wrap="square" lIns="0" tIns="0" rIns="0" bIns="0" rtlCol="0" anchor="t"/>
          <a:lstStyle/>
          <a:p>
            <a:pPr marL="0" indent="0" algn="r">
              <a:lnSpc>
                <a:spcPts val="1850"/>
              </a:lnSpc>
              <a:buNone/>
            </a:pPr>
            <a:r>
              <a:rPr lang="en-US" sz="1150" dirty="0">
                <a:solidFill>
                  <a:srgbClr val="E0D6DE"/>
                </a:solidFill>
                <a:latin typeface="Inter" pitchFamily="34" charset="0"/>
                <a:ea typeface="Inter" pitchFamily="34" charset="-122"/>
                <a:cs typeface="Inter" pitchFamily="34" charset="-120"/>
              </a:rPr>
              <a:t>O diálogo constante entre escola e família é absolutamente vital para o sucesso da inclusão. Reuniões regulares, relatórios de progresso detalhados e canais de comunicação abertos permitem alinhamento de estratégias e resolução rápida de desafios.</a:t>
            </a:r>
            <a:endParaRPr lang="en-US" sz="1150" dirty="0"/>
          </a:p>
        </p:txBody>
      </p:sp>
      <p:pic>
        <p:nvPicPr>
          <p:cNvPr id="5" name="Image 0" descr="preencoded.png"/>
          <p:cNvPicPr>
            <a:picLocks noChangeAspect="1"/>
          </p:cNvPicPr>
          <p:nvPr/>
        </p:nvPicPr>
        <p:blipFill>
          <a:blip r:embed="rId3"/>
          <a:stretch>
            <a:fillRect/>
          </a:stretch>
        </p:blipFill>
        <p:spPr>
          <a:xfrm>
            <a:off x="5831562" y="1532692"/>
            <a:ext cx="2967157" cy="2967157"/>
          </a:xfrm>
          <a:prstGeom prst="rect">
            <a:avLst/>
          </a:prstGeom>
        </p:spPr>
      </p:pic>
      <p:pic>
        <p:nvPicPr>
          <p:cNvPr id="6" name="Image 1" descr="preencoded.png"/>
          <p:cNvPicPr>
            <a:picLocks noChangeAspect="1"/>
          </p:cNvPicPr>
          <p:nvPr/>
        </p:nvPicPr>
        <p:blipFill>
          <a:blip r:embed="rId4"/>
          <a:stretch>
            <a:fillRect/>
          </a:stretch>
        </p:blipFill>
        <p:spPr>
          <a:xfrm>
            <a:off x="6166306" y="2878276"/>
            <a:ext cx="220504" cy="275749"/>
          </a:xfrm>
          <a:prstGeom prst="rect">
            <a:avLst/>
          </a:prstGeom>
        </p:spPr>
      </p:pic>
      <p:sp>
        <p:nvSpPr>
          <p:cNvPr id="7" name="Text 3"/>
          <p:cNvSpPr/>
          <p:nvPr/>
        </p:nvSpPr>
        <p:spPr>
          <a:xfrm>
            <a:off x="9019818" y="1582579"/>
            <a:ext cx="2530554" cy="24181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Envolvimento Parental Ativo</a:t>
            </a:r>
            <a:endParaRPr lang="en-US" sz="1500" dirty="0"/>
          </a:p>
        </p:txBody>
      </p:sp>
      <p:sp>
        <p:nvSpPr>
          <p:cNvPr id="8" name="Text 4"/>
          <p:cNvSpPr/>
          <p:nvPr/>
        </p:nvSpPr>
        <p:spPr>
          <a:xfrm>
            <a:off x="9019818" y="1912739"/>
            <a:ext cx="4816793" cy="942975"/>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Pais e responsáveis devem participar ativamente do processo educacional e social. Isso inclui reforçar aprendizados em casa, participar de eventos escolares, colaborar com terapias complementares e defender os direitos de seus filhos.</a:t>
            </a:r>
            <a:endParaRPr lang="en-US" sz="1150" dirty="0"/>
          </a:p>
        </p:txBody>
      </p:sp>
      <p:pic>
        <p:nvPicPr>
          <p:cNvPr id="9" name="Image 2" descr="preencoded.png"/>
          <p:cNvPicPr>
            <a:picLocks noChangeAspect="1"/>
          </p:cNvPicPr>
          <p:nvPr/>
        </p:nvPicPr>
        <p:blipFill>
          <a:blip r:embed="rId5"/>
          <a:stretch>
            <a:fillRect/>
          </a:stretch>
        </p:blipFill>
        <p:spPr>
          <a:xfrm>
            <a:off x="5831562" y="1532692"/>
            <a:ext cx="2967157" cy="2967157"/>
          </a:xfrm>
          <a:prstGeom prst="rect">
            <a:avLst/>
          </a:prstGeom>
        </p:spPr>
      </p:pic>
      <p:pic>
        <p:nvPicPr>
          <p:cNvPr id="10" name="Image 3" descr="preencoded.png"/>
          <p:cNvPicPr>
            <a:picLocks noChangeAspect="1"/>
          </p:cNvPicPr>
          <p:nvPr/>
        </p:nvPicPr>
        <p:blipFill>
          <a:blip r:embed="rId6"/>
          <a:stretch>
            <a:fillRect/>
          </a:stretch>
        </p:blipFill>
        <p:spPr>
          <a:xfrm>
            <a:off x="7724001" y="1978878"/>
            <a:ext cx="220504" cy="275749"/>
          </a:xfrm>
          <a:prstGeom prst="rect">
            <a:avLst/>
          </a:prstGeom>
        </p:spPr>
      </p:pic>
      <p:sp>
        <p:nvSpPr>
          <p:cNvPr id="11" name="Text 5"/>
          <p:cNvSpPr/>
          <p:nvPr/>
        </p:nvSpPr>
        <p:spPr>
          <a:xfrm>
            <a:off x="9019818" y="3176707"/>
            <a:ext cx="2453164" cy="24181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Sensibilização Comunitária</a:t>
            </a:r>
            <a:endParaRPr lang="en-US" sz="1500" dirty="0"/>
          </a:p>
        </p:txBody>
      </p:sp>
      <p:sp>
        <p:nvSpPr>
          <p:cNvPr id="12" name="Text 6"/>
          <p:cNvSpPr/>
          <p:nvPr/>
        </p:nvSpPr>
        <p:spPr>
          <a:xfrm>
            <a:off x="9019818" y="3506867"/>
            <a:ext cx="4816793" cy="942975"/>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A comunidade mais ampla – vizinhos, comerciantes, profissionais de saúde, líderes religiosos – precisa ser sensibilizada através de campanhas educativas, eventos inclusivos e conversas abertas sobre diversidade e direitos.</a:t>
            </a:r>
            <a:endParaRPr lang="en-US" sz="1150" dirty="0"/>
          </a:p>
        </p:txBody>
      </p:sp>
      <p:pic>
        <p:nvPicPr>
          <p:cNvPr id="13" name="Image 4" descr="preencoded.png"/>
          <p:cNvPicPr>
            <a:picLocks noChangeAspect="1"/>
          </p:cNvPicPr>
          <p:nvPr/>
        </p:nvPicPr>
        <p:blipFill>
          <a:blip r:embed="rId7"/>
          <a:stretch>
            <a:fillRect/>
          </a:stretch>
        </p:blipFill>
        <p:spPr>
          <a:xfrm>
            <a:off x="5831562" y="1532692"/>
            <a:ext cx="2967157" cy="2967157"/>
          </a:xfrm>
          <a:prstGeom prst="rect">
            <a:avLst/>
          </a:prstGeom>
        </p:spPr>
      </p:pic>
      <p:pic>
        <p:nvPicPr>
          <p:cNvPr id="14" name="Image 5" descr="preencoded.png"/>
          <p:cNvPicPr>
            <a:picLocks noChangeAspect="1"/>
          </p:cNvPicPr>
          <p:nvPr/>
        </p:nvPicPr>
        <p:blipFill>
          <a:blip r:embed="rId8"/>
          <a:stretch>
            <a:fillRect/>
          </a:stretch>
        </p:blipFill>
        <p:spPr>
          <a:xfrm>
            <a:off x="7724001" y="3777675"/>
            <a:ext cx="220504" cy="275749"/>
          </a:xfrm>
          <a:prstGeom prst="rect">
            <a:avLst/>
          </a:prstGeom>
        </p:spPr>
      </p:pic>
      <p:sp>
        <p:nvSpPr>
          <p:cNvPr id="15" name="Text 7"/>
          <p:cNvSpPr/>
          <p:nvPr/>
        </p:nvSpPr>
        <p:spPr>
          <a:xfrm>
            <a:off x="793790" y="4813102"/>
            <a:ext cx="3023354" cy="290155"/>
          </a:xfrm>
          <a:prstGeom prst="rect">
            <a:avLst/>
          </a:prstGeom>
          <a:noFill/>
          <a:ln/>
        </p:spPr>
        <p:txBody>
          <a:bodyPr wrap="none" lIns="0" tIns="0" rIns="0" bIns="0" rtlCol="0" anchor="t"/>
          <a:lstStyle/>
          <a:p>
            <a:pPr marL="0" indent="0" algn="l">
              <a:lnSpc>
                <a:spcPts val="2250"/>
              </a:lnSpc>
              <a:buNone/>
            </a:pPr>
            <a:r>
              <a:rPr lang="en-US" sz="1800" b="1" dirty="0">
                <a:solidFill>
                  <a:srgbClr val="FF8AAF"/>
                </a:solidFill>
                <a:latin typeface="Petrona Bold" pitchFamily="34" charset="0"/>
                <a:ea typeface="Petrona Bold" pitchFamily="34" charset="-122"/>
                <a:cs typeface="Petrona Bold" pitchFamily="34" charset="-120"/>
              </a:rPr>
              <a:t>Construindo Redes de Apoio</a:t>
            </a:r>
            <a:endParaRPr lang="en-US" sz="1800" dirty="0"/>
          </a:p>
        </p:txBody>
      </p:sp>
      <p:sp>
        <p:nvSpPr>
          <p:cNvPr id="16" name="Text 8"/>
          <p:cNvSpPr/>
          <p:nvPr/>
        </p:nvSpPr>
        <p:spPr>
          <a:xfrm>
            <a:off x="793790" y="5250656"/>
            <a:ext cx="6341626" cy="942975"/>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Famílias se beneficiam imensamente de redes de apoio mútuo. </a:t>
            </a:r>
            <a:r>
              <a:rPr lang="en-US" sz="1150" b="1" dirty="0">
                <a:solidFill>
                  <a:srgbClr val="E0D6DE"/>
                </a:solidFill>
                <a:latin typeface="Inter" pitchFamily="34" charset="0"/>
                <a:ea typeface="Inter" pitchFamily="34" charset="-122"/>
                <a:cs typeface="Inter" pitchFamily="34" charset="-120"/>
              </a:rPr>
              <a:t>Grupos de pais</a:t>
            </a:r>
            <a:r>
              <a:rPr lang="en-US" sz="1150" dirty="0">
                <a:solidFill>
                  <a:srgbClr val="E0D6DE"/>
                </a:solidFill>
                <a:latin typeface="Inter" pitchFamily="34" charset="0"/>
                <a:ea typeface="Inter" pitchFamily="34" charset="-122"/>
                <a:cs typeface="Inter" pitchFamily="34" charset="-120"/>
              </a:rPr>
              <a:t> oferecem espaço para compartilhar experiências, estratégias e emoções. </a:t>
            </a:r>
            <a:r>
              <a:rPr lang="en-US" sz="1150" b="1" dirty="0">
                <a:solidFill>
                  <a:srgbClr val="E0D6DE"/>
                </a:solidFill>
                <a:latin typeface="Inter" pitchFamily="34" charset="0"/>
                <a:ea typeface="Inter" pitchFamily="34" charset="-122"/>
                <a:cs typeface="Inter" pitchFamily="34" charset="-120"/>
              </a:rPr>
              <a:t>Organizações não-governamentais</a:t>
            </a:r>
            <a:r>
              <a:rPr lang="en-US" sz="1150" dirty="0">
                <a:solidFill>
                  <a:srgbClr val="E0D6DE"/>
                </a:solidFill>
                <a:latin typeface="Inter" pitchFamily="34" charset="0"/>
                <a:ea typeface="Inter" pitchFamily="34" charset="-122"/>
                <a:cs typeface="Inter" pitchFamily="34" charset="-120"/>
              </a:rPr>
              <a:t> especializadas fornecem informações, recursos e advocacia. </a:t>
            </a:r>
            <a:r>
              <a:rPr lang="en-US" sz="1150" b="1" dirty="0">
                <a:solidFill>
                  <a:srgbClr val="E0D6DE"/>
                </a:solidFill>
                <a:latin typeface="Inter" pitchFamily="34" charset="0"/>
                <a:ea typeface="Inter" pitchFamily="34" charset="-122"/>
                <a:cs typeface="Inter" pitchFamily="34" charset="-120"/>
              </a:rPr>
              <a:t>Profissionais especializados</a:t>
            </a:r>
            <a:r>
              <a:rPr lang="en-US" sz="1150" dirty="0">
                <a:solidFill>
                  <a:srgbClr val="E0D6DE"/>
                </a:solidFill>
                <a:latin typeface="Inter" pitchFamily="34" charset="0"/>
                <a:ea typeface="Inter" pitchFamily="34" charset="-122"/>
                <a:cs typeface="Inter" pitchFamily="34" charset="-120"/>
              </a:rPr>
              <a:t> oferecem orientação técnica e apoio emocional.</a:t>
            </a:r>
            <a:endParaRPr lang="en-US" sz="1150" dirty="0"/>
          </a:p>
        </p:txBody>
      </p:sp>
      <p:sp>
        <p:nvSpPr>
          <p:cNvPr id="17" name="Text 9"/>
          <p:cNvSpPr/>
          <p:nvPr/>
        </p:nvSpPr>
        <p:spPr>
          <a:xfrm>
            <a:off x="793790" y="6326267"/>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Participe de associações locais de pais</a:t>
            </a:r>
            <a:endParaRPr lang="en-US" sz="1150" dirty="0"/>
          </a:p>
        </p:txBody>
      </p:sp>
      <p:sp>
        <p:nvSpPr>
          <p:cNvPr id="18" name="Text 10"/>
          <p:cNvSpPr/>
          <p:nvPr/>
        </p:nvSpPr>
        <p:spPr>
          <a:xfrm>
            <a:off x="793790" y="6613565"/>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Busque orientação em ONGs especializadas</a:t>
            </a:r>
            <a:endParaRPr lang="en-US" sz="1150" dirty="0"/>
          </a:p>
        </p:txBody>
      </p:sp>
      <p:sp>
        <p:nvSpPr>
          <p:cNvPr id="19" name="Text 11"/>
          <p:cNvSpPr/>
          <p:nvPr/>
        </p:nvSpPr>
        <p:spPr>
          <a:xfrm>
            <a:off x="793790" y="6900863"/>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Conecte-se com outras famílias em situações similares</a:t>
            </a:r>
            <a:endParaRPr lang="en-US" sz="1150" dirty="0"/>
          </a:p>
        </p:txBody>
      </p:sp>
      <p:sp>
        <p:nvSpPr>
          <p:cNvPr id="20" name="Text 12"/>
          <p:cNvSpPr/>
          <p:nvPr/>
        </p:nvSpPr>
        <p:spPr>
          <a:xfrm>
            <a:off x="793790" y="7188160"/>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Utilize recursos online e presenciais disponíveis</a:t>
            </a:r>
            <a:endParaRPr lang="en-US" sz="1150" dirty="0"/>
          </a:p>
        </p:txBody>
      </p:sp>
      <p:sp>
        <p:nvSpPr>
          <p:cNvPr id="21" name="Text 13"/>
          <p:cNvSpPr/>
          <p:nvPr/>
        </p:nvSpPr>
        <p:spPr>
          <a:xfrm>
            <a:off x="7502604" y="4813102"/>
            <a:ext cx="2819043" cy="290155"/>
          </a:xfrm>
          <a:prstGeom prst="rect">
            <a:avLst/>
          </a:prstGeom>
          <a:noFill/>
          <a:ln/>
        </p:spPr>
        <p:txBody>
          <a:bodyPr wrap="none" lIns="0" tIns="0" rIns="0" bIns="0" rtlCol="0" anchor="t"/>
          <a:lstStyle/>
          <a:p>
            <a:pPr marL="0" indent="0" algn="l">
              <a:lnSpc>
                <a:spcPts val="2250"/>
              </a:lnSpc>
              <a:buNone/>
            </a:pPr>
            <a:r>
              <a:rPr lang="en-US" sz="1800" b="1" dirty="0">
                <a:solidFill>
                  <a:srgbClr val="FF8AAF"/>
                </a:solidFill>
                <a:latin typeface="Petrona Bold" pitchFamily="34" charset="0"/>
                <a:ea typeface="Petrona Bold" pitchFamily="34" charset="-122"/>
                <a:cs typeface="Petrona Bold" pitchFamily="34" charset="-120"/>
              </a:rPr>
              <a:t>Responsabilidade Coletiva</a:t>
            </a:r>
            <a:endParaRPr lang="en-US" sz="1800" dirty="0"/>
          </a:p>
        </p:txBody>
      </p:sp>
      <p:sp>
        <p:nvSpPr>
          <p:cNvPr id="22" name="Text 14"/>
          <p:cNvSpPr/>
          <p:nvPr/>
        </p:nvSpPr>
        <p:spPr>
          <a:xfrm>
            <a:off x="7502604" y="5250656"/>
            <a:ext cx="6341626" cy="707231"/>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A inclusão não é responsabilidade apenas da família ou da escola – é um compromisso de toda a sociedade. Cada interação positiva, cada espaço acessível criado, cada atitude respeitosa contribui para uma cultura verdadeiramente inclusiva.</a:t>
            </a:r>
            <a:endParaRPr lang="en-US" sz="1150" dirty="0"/>
          </a:p>
        </p:txBody>
      </p:sp>
      <p:sp>
        <p:nvSpPr>
          <p:cNvPr id="23" name="Text 15"/>
          <p:cNvSpPr/>
          <p:nvPr/>
        </p:nvSpPr>
        <p:spPr>
          <a:xfrm>
            <a:off x="7723703" y="6123742"/>
            <a:ext cx="6120527" cy="471488"/>
          </a:xfrm>
          <a:prstGeom prst="rect">
            <a:avLst/>
          </a:prstGeom>
          <a:noFill/>
          <a:ln/>
        </p:spPr>
        <p:txBody>
          <a:bodyPr wrap="square" lIns="0" tIns="0" rIns="0" bIns="0" rtlCol="0" anchor="t"/>
          <a:lstStyle/>
          <a:p>
            <a:pPr marL="0" indent="0" algn="l">
              <a:lnSpc>
                <a:spcPts val="1850"/>
              </a:lnSpc>
              <a:buNone/>
            </a:pPr>
            <a:r>
              <a:rPr lang="en-US" sz="1150" i="1" dirty="0">
                <a:solidFill>
                  <a:srgbClr val="E0D6DE"/>
                </a:solidFill>
                <a:latin typeface="Inter" pitchFamily="34" charset="0"/>
                <a:ea typeface="Inter" pitchFamily="34" charset="-122"/>
                <a:cs typeface="Inter" pitchFamily="34" charset="-120"/>
              </a:rPr>
              <a:t>"É preciso uma aldeia inteira para educar uma criança."</a:t>
            </a:r>
            <a:r>
              <a:rPr lang="en-US" sz="1150" dirty="0">
                <a:solidFill>
                  <a:srgbClr val="E0D6DE"/>
                </a:solidFill>
                <a:latin typeface="Inter" pitchFamily="34" charset="0"/>
                <a:ea typeface="Inter" pitchFamily="34" charset="-122"/>
                <a:cs typeface="Inter" pitchFamily="34" charset="-120"/>
              </a:rPr>
              <a:t> Este provérbio africano é especialmente verdadeiro quando falamos de inclusão.</a:t>
            </a:r>
            <a:endParaRPr lang="en-US" sz="1150" dirty="0"/>
          </a:p>
        </p:txBody>
      </p:sp>
      <p:sp>
        <p:nvSpPr>
          <p:cNvPr id="24" name="Shape 16"/>
          <p:cNvSpPr/>
          <p:nvPr/>
        </p:nvSpPr>
        <p:spPr>
          <a:xfrm>
            <a:off x="7502604" y="6123742"/>
            <a:ext cx="15240" cy="471488"/>
          </a:xfrm>
          <a:prstGeom prst="rect">
            <a:avLst/>
          </a:prstGeom>
          <a:solidFill>
            <a:srgbClr val="876CD4"/>
          </a:solidFill>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90694"/>
            <a:ext cx="13042821" cy="967502"/>
          </a:xfrm>
          <a:prstGeom prst="rect">
            <a:avLst/>
          </a:prstGeom>
          <a:noFill/>
          <a:ln/>
        </p:spPr>
        <p:txBody>
          <a:bodyPr wrap="square" lIns="0" tIns="0" rIns="0" bIns="0" rtlCol="0" anchor="t"/>
          <a:lstStyle/>
          <a:p>
            <a:pPr marL="0" indent="0" algn="l">
              <a:lnSpc>
                <a:spcPts val="3800"/>
              </a:lnSpc>
              <a:buNone/>
            </a:pPr>
            <a:r>
              <a:rPr lang="en-US" sz="3000" b="1" dirty="0">
                <a:solidFill>
                  <a:srgbClr val="FF8AAF"/>
                </a:solidFill>
                <a:latin typeface="Petrona Bold" pitchFamily="34" charset="0"/>
                <a:ea typeface="Petrona Bold" pitchFamily="34" charset="-122"/>
                <a:cs typeface="Petrona Bold" pitchFamily="34" charset="-120"/>
              </a:rPr>
              <a:t>Brincadeiras e Atividades Lúdicas como Ferramentas de Desenvolvimento</a:t>
            </a:r>
            <a:endParaRPr lang="en-US" sz="3000" dirty="0"/>
          </a:p>
        </p:txBody>
      </p:sp>
      <p:sp>
        <p:nvSpPr>
          <p:cNvPr id="3" name="Text 1"/>
          <p:cNvSpPr/>
          <p:nvPr/>
        </p:nvSpPr>
        <p:spPr>
          <a:xfrm>
            <a:off x="793790" y="2052995"/>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O brincar não é apenas diversão – é o trabalho mais importante da infância. Para crianças com síndrome de Down, atividades lúdicas cuidadosamente planejadas são ferramentas poderosas que estimulam o desenvolvimento cognitivo, motor, emocional e social de forma natural e prazerosa.</a:t>
            </a:r>
            <a:endParaRPr lang="en-US" sz="1150" dirty="0"/>
          </a:p>
        </p:txBody>
      </p:sp>
      <p:sp>
        <p:nvSpPr>
          <p:cNvPr id="4" name="Text 2"/>
          <p:cNvSpPr/>
          <p:nvPr/>
        </p:nvSpPr>
        <p:spPr>
          <a:xfrm>
            <a:off x="793790" y="2874526"/>
            <a:ext cx="2310527" cy="24181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Brincadeiras com Espelho</a:t>
            </a:r>
            <a:endParaRPr lang="en-US" sz="1500" dirty="0"/>
          </a:p>
        </p:txBody>
      </p:sp>
      <p:sp>
        <p:nvSpPr>
          <p:cNvPr id="5" name="Text 3"/>
          <p:cNvSpPr/>
          <p:nvPr/>
        </p:nvSpPr>
        <p:spPr>
          <a:xfrm>
            <a:off x="793790" y="3204686"/>
            <a:ext cx="4224814" cy="1178719"/>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Atividades em frente ao espelho desenvolvem </a:t>
            </a:r>
            <a:r>
              <a:rPr lang="en-US" sz="1150" b="1" dirty="0">
                <a:solidFill>
                  <a:srgbClr val="E0D6DE"/>
                </a:solidFill>
                <a:latin typeface="Inter" pitchFamily="34" charset="0"/>
                <a:ea typeface="Inter" pitchFamily="34" charset="-122"/>
                <a:cs typeface="Inter" pitchFamily="34" charset="-120"/>
              </a:rPr>
              <a:t>autoconsciência, reconhecimento facial e expressão emocional</a:t>
            </a:r>
            <a:r>
              <a:rPr lang="en-US" sz="1150" dirty="0">
                <a:solidFill>
                  <a:srgbClr val="E0D6DE"/>
                </a:solidFill>
                <a:latin typeface="Inter" pitchFamily="34" charset="0"/>
                <a:ea typeface="Inter" pitchFamily="34" charset="-122"/>
                <a:cs typeface="Inter" pitchFamily="34" charset="-120"/>
              </a:rPr>
              <a:t>. Fazer caretas, imitar movimentos e brincar de "quem sou eu?" fortalecem a identidade e a coordenação motora facial.</a:t>
            </a:r>
            <a:endParaRPr lang="en-US" sz="1150" dirty="0"/>
          </a:p>
        </p:txBody>
      </p:sp>
      <p:sp>
        <p:nvSpPr>
          <p:cNvPr id="6" name="Text 4"/>
          <p:cNvSpPr/>
          <p:nvPr/>
        </p:nvSpPr>
        <p:spPr>
          <a:xfrm>
            <a:off x="5202793" y="2874526"/>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Jogos de Memória</a:t>
            </a:r>
            <a:endParaRPr lang="en-US" sz="1500" dirty="0"/>
          </a:p>
        </p:txBody>
      </p:sp>
      <p:sp>
        <p:nvSpPr>
          <p:cNvPr id="7" name="Text 5"/>
          <p:cNvSpPr/>
          <p:nvPr/>
        </p:nvSpPr>
        <p:spPr>
          <a:xfrm>
            <a:off x="5202793" y="3204686"/>
            <a:ext cx="4224814" cy="942975"/>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Jogos de memória adaptados estimulam </a:t>
            </a:r>
            <a:r>
              <a:rPr lang="en-US" sz="1150" b="1" dirty="0">
                <a:solidFill>
                  <a:srgbClr val="E0D6DE"/>
                </a:solidFill>
                <a:latin typeface="Inter" pitchFamily="34" charset="0"/>
                <a:ea typeface="Inter" pitchFamily="34" charset="-122"/>
                <a:cs typeface="Inter" pitchFamily="34" charset="-120"/>
              </a:rPr>
              <a:t>concentração, memória visual e raciocínio lógico</a:t>
            </a:r>
            <a:r>
              <a:rPr lang="en-US" sz="1150" dirty="0">
                <a:solidFill>
                  <a:srgbClr val="E0D6DE"/>
                </a:solidFill>
                <a:latin typeface="Inter" pitchFamily="34" charset="0"/>
                <a:ea typeface="Inter" pitchFamily="34" charset="-122"/>
                <a:cs typeface="Inter" pitchFamily="34" charset="-120"/>
              </a:rPr>
              <a:t>. Comece com poucas peças e imagens muito distintas, aumentando gradualmente a complexidade conforme a criança progride.</a:t>
            </a:r>
            <a:endParaRPr lang="en-US" sz="1150" dirty="0"/>
          </a:p>
        </p:txBody>
      </p:sp>
      <p:sp>
        <p:nvSpPr>
          <p:cNvPr id="8" name="Text 6"/>
          <p:cNvSpPr/>
          <p:nvPr/>
        </p:nvSpPr>
        <p:spPr>
          <a:xfrm>
            <a:off x="9611797" y="2874526"/>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Atividades Sensoriais</a:t>
            </a:r>
            <a:endParaRPr lang="en-US" sz="1500" dirty="0"/>
          </a:p>
        </p:txBody>
      </p:sp>
      <p:sp>
        <p:nvSpPr>
          <p:cNvPr id="9" name="Text 7"/>
          <p:cNvSpPr/>
          <p:nvPr/>
        </p:nvSpPr>
        <p:spPr>
          <a:xfrm>
            <a:off x="9611797" y="3204686"/>
            <a:ext cx="4224814" cy="1178719"/>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Experiências táteis com diferentes texturas, temperaturas e materiais desenvolvem </a:t>
            </a:r>
            <a:r>
              <a:rPr lang="en-US" sz="1150" b="1" dirty="0">
                <a:solidFill>
                  <a:srgbClr val="E0D6DE"/>
                </a:solidFill>
                <a:latin typeface="Inter" pitchFamily="34" charset="0"/>
                <a:ea typeface="Inter" pitchFamily="34" charset="-122"/>
                <a:cs typeface="Inter" pitchFamily="34" charset="-120"/>
              </a:rPr>
              <a:t>percepção sensorial, coordenação motora fina e curiosidade exploratória</a:t>
            </a:r>
            <a:r>
              <a:rPr lang="en-US" sz="1150" dirty="0">
                <a:solidFill>
                  <a:srgbClr val="E0D6DE"/>
                </a:solidFill>
                <a:latin typeface="Inter" pitchFamily="34" charset="0"/>
                <a:ea typeface="Inter" pitchFamily="34" charset="-122"/>
                <a:cs typeface="Inter" pitchFamily="34" charset="-120"/>
              </a:rPr>
              <a:t>. Caixas sensoriais, massinha, pintura com dedos e brincadeiras com água são excelentes opções.</a:t>
            </a:r>
            <a:endParaRPr lang="en-US" sz="1150" dirty="0"/>
          </a:p>
        </p:txBody>
      </p:sp>
      <p:sp>
        <p:nvSpPr>
          <p:cNvPr id="10" name="Text 8"/>
          <p:cNvSpPr/>
          <p:nvPr/>
        </p:nvSpPr>
        <p:spPr>
          <a:xfrm>
            <a:off x="793790" y="4604504"/>
            <a:ext cx="4196120" cy="290155"/>
          </a:xfrm>
          <a:prstGeom prst="rect">
            <a:avLst/>
          </a:prstGeom>
          <a:noFill/>
          <a:ln/>
        </p:spPr>
        <p:txBody>
          <a:bodyPr wrap="none" lIns="0" tIns="0" rIns="0" bIns="0" rtlCol="0" anchor="t"/>
          <a:lstStyle/>
          <a:p>
            <a:pPr marL="0" indent="0" algn="l">
              <a:lnSpc>
                <a:spcPts val="2250"/>
              </a:lnSpc>
              <a:buNone/>
            </a:pPr>
            <a:r>
              <a:rPr lang="en-US" sz="1800" b="1" dirty="0">
                <a:solidFill>
                  <a:srgbClr val="FF8AAF"/>
                </a:solidFill>
                <a:latin typeface="Petrona Bold" pitchFamily="34" charset="0"/>
                <a:ea typeface="Petrona Bold" pitchFamily="34" charset="-122"/>
                <a:cs typeface="Petrona Bold" pitchFamily="34" charset="-120"/>
              </a:rPr>
              <a:t>Benefícios Comprovados da Ludicidade</a:t>
            </a:r>
            <a:endParaRPr lang="en-US" sz="1800" dirty="0"/>
          </a:p>
        </p:txBody>
      </p:sp>
      <p:sp>
        <p:nvSpPr>
          <p:cNvPr id="11" name="Text 9"/>
          <p:cNvSpPr/>
          <p:nvPr/>
        </p:nvSpPr>
        <p:spPr>
          <a:xfrm>
            <a:off x="793790" y="5263158"/>
            <a:ext cx="2435423" cy="241816"/>
          </a:xfrm>
          <a:prstGeom prst="rect">
            <a:avLst/>
          </a:prstGeom>
          <a:noFill/>
          <a:ln/>
        </p:spPr>
        <p:txBody>
          <a:bodyPr wrap="none" lIns="0" tIns="0" rIns="0" bIns="0" rtlCol="0" anchor="t"/>
          <a:lstStyle/>
          <a:p>
            <a:pPr marL="0" indent="0" algn="l">
              <a:lnSpc>
                <a:spcPts val="1900"/>
              </a:lnSpc>
              <a:buNone/>
            </a:pPr>
            <a:r>
              <a:rPr lang="en-US" sz="1500" b="1" dirty="0">
                <a:solidFill>
                  <a:srgbClr val="FF8AAF"/>
                </a:solidFill>
                <a:latin typeface="Petrona Bold" pitchFamily="34" charset="0"/>
                <a:ea typeface="Petrona Bold" pitchFamily="34" charset="-122"/>
                <a:cs typeface="Petrona Bold" pitchFamily="34" charset="-120"/>
              </a:rPr>
              <a:t>Desenvolvimento Cognitivo</a:t>
            </a:r>
            <a:endParaRPr lang="en-US" sz="1500" dirty="0"/>
          </a:p>
        </p:txBody>
      </p:sp>
      <p:sp>
        <p:nvSpPr>
          <p:cNvPr id="12" name="Text 10"/>
          <p:cNvSpPr/>
          <p:nvPr/>
        </p:nvSpPr>
        <p:spPr>
          <a:xfrm>
            <a:off x="793790" y="5652373"/>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Resolução de problemas</a:t>
            </a:r>
            <a:endParaRPr lang="en-US" sz="1150" dirty="0"/>
          </a:p>
        </p:txBody>
      </p:sp>
      <p:sp>
        <p:nvSpPr>
          <p:cNvPr id="13" name="Text 11"/>
          <p:cNvSpPr/>
          <p:nvPr/>
        </p:nvSpPr>
        <p:spPr>
          <a:xfrm>
            <a:off x="793790" y="5939671"/>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Pensamento criativo</a:t>
            </a:r>
            <a:endParaRPr lang="en-US" sz="1150" dirty="0"/>
          </a:p>
        </p:txBody>
      </p:sp>
      <p:sp>
        <p:nvSpPr>
          <p:cNvPr id="14" name="Text 12"/>
          <p:cNvSpPr/>
          <p:nvPr/>
        </p:nvSpPr>
        <p:spPr>
          <a:xfrm>
            <a:off x="793790" y="6226969"/>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Memória e atenção</a:t>
            </a:r>
            <a:endParaRPr lang="en-US" sz="1150" dirty="0"/>
          </a:p>
        </p:txBody>
      </p:sp>
      <p:sp>
        <p:nvSpPr>
          <p:cNvPr id="15" name="Text 13"/>
          <p:cNvSpPr/>
          <p:nvPr/>
        </p:nvSpPr>
        <p:spPr>
          <a:xfrm>
            <a:off x="793790" y="6514267"/>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Linguagem e comunicação</a:t>
            </a:r>
            <a:endParaRPr lang="en-US" sz="1150" dirty="0"/>
          </a:p>
        </p:txBody>
      </p:sp>
      <p:sp>
        <p:nvSpPr>
          <p:cNvPr id="16" name="Text 14"/>
          <p:cNvSpPr/>
          <p:nvPr/>
        </p:nvSpPr>
        <p:spPr>
          <a:xfrm>
            <a:off x="5224105" y="5263158"/>
            <a:ext cx="2125028" cy="241816"/>
          </a:xfrm>
          <a:prstGeom prst="rect">
            <a:avLst/>
          </a:prstGeom>
          <a:noFill/>
          <a:ln/>
        </p:spPr>
        <p:txBody>
          <a:bodyPr wrap="none" lIns="0" tIns="0" rIns="0" bIns="0" rtlCol="0" anchor="t"/>
          <a:lstStyle/>
          <a:p>
            <a:pPr marL="0" indent="0" algn="l">
              <a:lnSpc>
                <a:spcPts val="1900"/>
              </a:lnSpc>
              <a:buNone/>
            </a:pPr>
            <a:r>
              <a:rPr lang="en-US" sz="1500" b="1" dirty="0">
                <a:solidFill>
                  <a:srgbClr val="FF8AAF"/>
                </a:solidFill>
                <a:latin typeface="Petrona Bold" pitchFamily="34" charset="0"/>
                <a:ea typeface="Petrona Bold" pitchFamily="34" charset="-122"/>
                <a:cs typeface="Petrona Bold" pitchFamily="34" charset="-120"/>
              </a:rPr>
              <a:t>Desenvolvimento Motor</a:t>
            </a:r>
            <a:endParaRPr lang="en-US" sz="1500" dirty="0"/>
          </a:p>
        </p:txBody>
      </p:sp>
      <p:sp>
        <p:nvSpPr>
          <p:cNvPr id="17" name="Text 15"/>
          <p:cNvSpPr/>
          <p:nvPr/>
        </p:nvSpPr>
        <p:spPr>
          <a:xfrm>
            <a:off x="5224105" y="5652373"/>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Coordenação motora grossa</a:t>
            </a:r>
            <a:endParaRPr lang="en-US" sz="1150" dirty="0"/>
          </a:p>
        </p:txBody>
      </p:sp>
      <p:sp>
        <p:nvSpPr>
          <p:cNvPr id="18" name="Text 16"/>
          <p:cNvSpPr/>
          <p:nvPr/>
        </p:nvSpPr>
        <p:spPr>
          <a:xfrm>
            <a:off x="5224105" y="5939671"/>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Coordenação motora fina</a:t>
            </a:r>
            <a:endParaRPr lang="en-US" sz="1150" dirty="0"/>
          </a:p>
        </p:txBody>
      </p:sp>
      <p:sp>
        <p:nvSpPr>
          <p:cNvPr id="19" name="Text 17"/>
          <p:cNvSpPr/>
          <p:nvPr/>
        </p:nvSpPr>
        <p:spPr>
          <a:xfrm>
            <a:off x="5224105" y="6226969"/>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Equilíbrio e postura</a:t>
            </a:r>
            <a:endParaRPr lang="en-US" sz="1150" dirty="0"/>
          </a:p>
        </p:txBody>
      </p:sp>
      <p:sp>
        <p:nvSpPr>
          <p:cNvPr id="20" name="Text 18"/>
          <p:cNvSpPr/>
          <p:nvPr/>
        </p:nvSpPr>
        <p:spPr>
          <a:xfrm>
            <a:off x="5224105" y="6514267"/>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Força muscular</a:t>
            </a:r>
            <a:endParaRPr lang="en-US" sz="1150" dirty="0"/>
          </a:p>
        </p:txBody>
      </p:sp>
      <p:sp>
        <p:nvSpPr>
          <p:cNvPr id="21" name="Text 19"/>
          <p:cNvSpPr/>
          <p:nvPr/>
        </p:nvSpPr>
        <p:spPr>
          <a:xfrm>
            <a:off x="9654421" y="5263158"/>
            <a:ext cx="2995136" cy="241816"/>
          </a:xfrm>
          <a:prstGeom prst="rect">
            <a:avLst/>
          </a:prstGeom>
          <a:noFill/>
          <a:ln/>
        </p:spPr>
        <p:txBody>
          <a:bodyPr wrap="none" lIns="0" tIns="0" rIns="0" bIns="0" rtlCol="0" anchor="t"/>
          <a:lstStyle/>
          <a:p>
            <a:pPr marL="0" indent="0" algn="l">
              <a:lnSpc>
                <a:spcPts val="1900"/>
              </a:lnSpc>
              <a:buNone/>
            </a:pPr>
            <a:r>
              <a:rPr lang="en-US" sz="1500" b="1" dirty="0">
                <a:solidFill>
                  <a:srgbClr val="FF8AAF"/>
                </a:solidFill>
                <a:latin typeface="Petrona Bold" pitchFamily="34" charset="0"/>
                <a:ea typeface="Petrona Bold" pitchFamily="34" charset="-122"/>
                <a:cs typeface="Petrona Bold" pitchFamily="34" charset="-120"/>
              </a:rPr>
              <a:t>Desenvolvimento Socioemocional</a:t>
            </a:r>
            <a:endParaRPr lang="en-US" sz="1500" dirty="0"/>
          </a:p>
        </p:txBody>
      </p:sp>
      <p:sp>
        <p:nvSpPr>
          <p:cNvPr id="22" name="Text 20"/>
          <p:cNvSpPr/>
          <p:nvPr/>
        </p:nvSpPr>
        <p:spPr>
          <a:xfrm>
            <a:off x="9654421" y="5652373"/>
            <a:ext cx="4197191"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Interação social</a:t>
            </a:r>
            <a:endParaRPr lang="en-US" sz="1150" dirty="0"/>
          </a:p>
        </p:txBody>
      </p:sp>
      <p:sp>
        <p:nvSpPr>
          <p:cNvPr id="23" name="Text 21"/>
          <p:cNvSpPr/>
          <p:nvPr/>
        </p:nvSpPr>
        <p:spPr>
          <a:xfrm>
            <a:off x="9654421" y="5939671"/>
            <a:ext cx="4197191"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Expressão emocional</a:t>
            </a:r>
            <a:endParaRPr lang="en-US" sz="1150" dirty="0"/>
          </a:p>
        </p:txBody>
      </p:sp>
      <p:sp>
        <p:nvSpPr>
          <p:cNvPr id="24" name="Text 22"/>
          <p:cNvSpPr/>
          <p:nvPr/>
        </p:nvSpPr>
        <p:spPr>
          <a:xfrm>
            <a:off x="9654421" y="6226969"/>
            <a:ext cx="4197191"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Autoconfiança</a:t>
            </a:r>
            <a:endParaRPr lang="en-US" sz="1150" dirty="0"/>
          </a:p>
        </p:txBody>
      </p:sp>
      <p:sp>
        <p:nvSpPr>
          <p:cNvPr id="25" name="Text 23"/>
          <p:cNvSpPr/>
          <p:nvPr/>
        </p:nvSpPr>
        <p:spPr>
          <a:xfrm>
            <a:off x="9654421" y="6514267"/>
            <a:ext cx="4197191"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Habilidades de cooperação</a:t>
            </a:r>
            <a:endParaRPr lang="en-US" sz="1150" dirty="0"/>
          </a:p>
        </p:txBody>
      </p:sp>
      <p:sp>
        <p:nvSpPr>
          <p:cNvPr id="26" name="Text 24"/>
          <p:cNvSpPr/>
          <p:nvPr/>
        </p:nvSpPr>
        <p:spPr>
          <a:xfrm>
            <a:off x="793790" y="6967418"/>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A ludicidade transforma o aprendizado em algo prazeroso e significativo. Quando crianças estão engajadas em brincadeiras que amam, aprendem de forma natural, sem pressão ou ansiedade. O importante é adaptar as atividades ao nível de desenvolvimento individual, celebrar cada pequeno progresso e, acima de tudo, garantir que o brincar seja sempre divertido!</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40412" y="345996"/>
            <a:ext cx="2540079" cy="268248"/>
          </a:xfrm>
          <a:prstGeom prst="rect">
            <a:avLst/>
          </a:prstGeom>
          <a:noFill/>
          <a:ln/>
        </p:spPr>
        <p:txBody>
          <a:bodyPr wrap="none" lIns="0" tIns="0" rIns="0" bIns="0" rtlCol="0" anchor="t"/>
          <a:lstStyle/>
          <a:p>
            <a:pPr marL="0" indent="0" algn="l">
              <a:lnSpc>
                <a:spcPts val="2100"/>
              </a:lnSpc>
              <a:buNone/>
            </a:pPr>
            <a:r>
              <a:rPr lang="en-US" sz="1650" b="1" dirty="0">
                <a:solidFill>
                  <a:srgbClr val="FF8AAF"/>
                </a:solidFill>
                <a:latin typeface="Petrona Bold" pitchFamily="34" charset="0"/>
                <a:ea typeface="Petrona Bold" pitchFamily="34" charset="-122"/>
                <a:cs typeface="Petrona Bold" pitchFamily="34" charset="-120"/>
              </a:rPr>
              <a:t>Desafios e Avanços Atuais</a:t>
            </a:r>
            <a:endParaRPr lang="en-US" sz="1650" dirty="0"/>
          </a:p>
        </p:txBody>
      </p:sp>
      <p:sp>
        <p:nvSpPr>
          <p:cNvPr id="3" name="Text 1"/>
          <p:cNvSpPr/>
          <p:nvPr/>
        </p:nvSpPr>
        <p:spPr>
          <a:xfrm>
            <a:off x="440412" y="818674"/>
            <a:ext cx="1288256" cy="160973"/>
          </a:xfrm>
          <a:prstGeom prst="rect">
            <a:avLst/>
          </a:prstGeom>
          <a:noFill/>
          <a:ln/>
        </p:spPr>
        <p:txBody>
          <a:bodyPr wrap="none" lIns="0" tIns="0" rIns="0" bIns="0" rtlCol="0" anchor="t"/>
          <a:lstStyle/>
          <a:p>
            <a:pPr marL="0" indent="0" algn="l">
              <a:lnSpc>
                <a:spcPts val="1250"/>
              </a:lnSpc>
              <a:buNone/>
            </a:pPr>
            <a:r>
              <a:rPr lang="en-US" sz="1000" b="1" dirty="0">
                <a:solidFill>
                  <a:srgbClr val="FF8AAF"/>
                </a:solidFill>
                <a:latin typeface="Petrona Bold" pitchFamily="34" charset="0"/>
                <a:ea typeface="Petrona Bold" pitchFamily="34" charset="-122"/>
                <a:cs typeface="Petrona Bold" pitchFamily="34" charset="-120"/>
              </a:rPr>
              <a:t>Desafios Persistentes</a:t>
            </a:r>
            <a:endParaRPr lang="en-US" sz="1000" dirty="0"/>
          </a:p>
        </p:txBody>
      </p:sp>
      <p:sp>
        <p:nvSpPr>
          <p:cNvPr id="4" name="Text 2"/>
          <p:cNvSpPr/>
          <p:nvPr/>
        </p:nvSpPr>
        <p:spPr>
          <a:xfrm>
            <a:off x="440412" y="1061442"/>
            <a:ext cx="6077545" cy="261699"/>
          </a:xfrm>
          <a:prstGeom prst="rect">
            <a:avLst/>
          </a:prstGeom>
          <a:noFill/>
          <a:ln/>
        </p:spPr>
        <p:txBody>
          <a:bodyPr wrap="square" lIns="0" tIns="0" rIns="0" bIns="0" rtlCol="0" anchor="t"/>
          <a:lstStyle/>
          <a:p>
            <a:pPr marL="0" indent="0" algn="l">
              <a:lnSpc>
                <a:spcPts val="1000"/>
              </a:lnSpc>
              <a:buNone/>
            </a:pPr>
            <a:r>
              <a:rPr lang="en-US" sz="800" dirty="0">
                <a:solidFill>
                  <a:srgbClr val="E0D6DE"/>
                </a:solidFill>
                <a:latin typeface="Inter" pitchFamily="34" charset="0"/>
                <a:ea typeface="Inter" pitchFamily="34" charset="-122"/>
                <a:cs typeface="Inter" pitchFamily="34" charset="-120"/>
              </a:rPr>
              <a:t>Apesar dos avanços significativos, ainda enfrentamos obstáculos importantes que precisam ser superados para alcançarmos uma inclusão verdadeiramente plena e efetiva.</a:t>
            </a:r>
            <a:endParaRPr lang="en-US" sz="800" dirty="0"/>
          </a:p>
        </p:txBody>
      </p:sp>
      <p:sp>
        <p:nvSpPr>
          <p:cNvPr id="5" name="Shape 3"/>
          <p:cNvSpPr/>
          <p:nvPr/>
        </p:nvSpPr>
        <p:spPr>
          <a:xfrm>
            <a:off x="440412" y="1415058"/>
            <a:ext cx="6874788" cy="525661"/>
          </a:xfrm>
          <a:prstGeom prst="roundRect">
            <a:avLst>
              <a:gd name="adj" fmla="val 6958"/>
            </a:avLst>
          </a:prstGeom>
          <a:solidFill>
            <a:srgbClr val="0C0524">
              <a:alpha val="95000"/>
            </a:srgbClr>
          </a:solidFill>
          <a:ln w="7620">
            <a:solidFill>
              <a:srgbClr val="48367C"/>
            </a:solidFill>
            <a:prstDash val="solid"/>
          </a:ln>
        </p:spPr>
        <p:txBody>
          <a:bodyPr/>
          <a:lstStyle/>
          <a:p>
            <a:endParaRPr lang="en-US"/>
          </a:p>
        </p:txBody>
      </p:sp>
      <p:pic>
        <p:nvPicPr>
          <p:cNvPr id="6" name="Image 0" descr="preencoded.png"/>
          <p:cNvPicPr>
            <a:picLocks noChangeAspect="1"/>
          </p:cNvPicPr>
          <p:nvPr/>
        </p:nvPicPr>
        <p:blipFill>
          <a:blip r:embed="rId3"/>
          <a:stretch>
            <a:fillRect/>
          </a:stretch>
        </p:blipFill>
        <p:spPr>
          <a:xfrm>
            <a:off x="432792" y="1415058"/>
            <a:ext cx="30480" cy="525661"/>
          </a:xfrm>
          <a:prstGeom prst="rect">
            <a:avLst/>
          </a:prstGeom>
        </p:spPr>
      </p:pic>
      <p:sp>
        <p:nvSpPr>
          <p:cNvPr id="7" name="Text 4"/>
          <p:cNvSpPr/>
          <p:nvPr/>
        </p:nvSpPr>
        <p:spPr>
          <a:xfrm>
            <a:off x="552688" y="1504474"/>
            <a:ext cx="1086683" cy="134183"/>
          </a:xfrm>
          <a:prstGeom prst="rect">
            <a:avLst/>
          </a:prstGeom>
          <a:noFill/>
          <a:ln/>
        </p:spPr>
        <p:txBody>
          <a:bodyPr wrap="none" lIns="0" tIns="0" rIns="0" bIns="0" rtlCol="0" anchor="t"/>
          <a:lstStyle/>
          <a:p>
            <a:pPr marL="0" indent="0" algn="l">
              <a:lnSpc>
                <a:spcPts val="1050"/>
              </a:lnSpc>
              <a:buNone/>
            </a:pPr>
            <a:r>
              <a:rPr lang="en-US" sz="1000" b="1" dirty="0">
                <a:solidFill>
                  <a:srgbClr val="E0D6DE"/>
                </a:solidFill>
                <a:latin typeface="Petrona Bold" pitchFamily="34" charset="0"/>
                <a:ea typeface="Petrona Bold" pitchFamily="34" charset="-122"/>
                <a:cs typeface="Petrona Bold" pitchFamily="34" charset="-120"/>
              </a:rPr>
              <a:t>Preconceito e Estigma</a:t>
            </a:r>
            <a:endParaRPr lang="en-US" sz="1000" dirty="0"/>
          </a:p>
        </p:txBody>
      </p:sp>
      <p:sp>
        <p:nvSpPr>
          <p:cNvPr id="8" name="Text 5"/>
          <p:cNvSpPr/>
          <p:nvPr/>
        </p:nvSpPr>
        <p:spPr>
          <a:xfrm>
            <a:off x="552688" y="1720453"/>
            <a:ext cx="5875853" cy="130850"/>
          </a:xfrm>
          <a:prstGeom prst="rect">
            <a:avLst/>
          </a:prstGeom>
          <a:noFill/>
          <a:ln/>
        </p:spPr>
        <p:txBody>
          <a:bodyPr wrap="none" lIns="0" tIns="0" rIns="0" bIns="0" rtlCol="0" anchor="t"/>
          <a:lstStyle/>
          <a:p>
            <a:pPr marL="0" indent="0" algn="l">
              <a:lnSpc>
                <a:spcPts val="1000"/>
              </a:lnSpc>
              <a:buNone/>
            </a:pPr>
            <a:r>
              <a:rPr lang="en-US" sz="800" dirty="0">
                <a:solidFill>
                  <a:srgbClr val="E0D6DE"/>
                </a:solidFill>
                <a:latin typeface="Inter" pitchFamily="34" charset="0"/>
                <a:ea typeface="Inter" pitchFamily="34" charset="-122"/>
                <a:cs typeface="Inter" pitchFamily="34" charset="-120"/>
              </a:rPr>
              <a:t>Atitudes discriminatórias ainda existem em muitos contextos sociais, limitando oportunidades e causando sofrimento desnecessário.</a:t>
            </a:r>
            <a:endParaRPr lang="en-US" sz="800" dirty="0"/>
          </a:p>
        </p:txBody>
      </p:sp>
      <p:sp>
        <p:nvSpPr>
          <p:cNvPr id="9" name="Shape 6"/>
          <p:cNvSpPr/>
          <p:nvPr/>
        </p:nvSpPr>
        <p:spPr>
          <a:xfrm>
            <a:off x="440412" y="2022515"/>
            <a:ext cx="6874788" cy="525661"/>
          </a:xfrm>
          <a:prstGeom prst="roundRect">
            <a:avLst>
              <a:gd name="adj" fmla="val 6958"/>
            </a:avLst>
          </a:prstGeom>
          <a:solidFill>
            <a:srgbClr val="0C0524">
              <a:alpha val="95000"/>
            </a:srgbClr>
          </a:solidFill>
          <a:ln w="7620">
            <a:solidFill>
              <a:srgbClr val="48367C"/>
            </a:solidFill>
            <a:prstDash val="solid"/>
          </a:ln>
        </p:spPr>
        <p:txBody>
          <a:bodyPr/>
          <a:lstStyle/>
          <a:p>
            <a:endParaRPr lang="en-US"/>
          </a:p>
        </p:txBody>
      </p:sp>
      <p:pic>
        <p:nvPicPr>
          <p:cNvPr id="10" name="Image 1" descr="preencoded.png"/>
          <p:cNvPicPr>
            <a:picLocks noChangeAspect="1"/>
          </p:cNvPicPr>
          <p:nvPr/>
        </p:nvPicPr>
        <p:blipFill>
          <a:blip r:embed="rId3"/>
          <a:stretch>
            <a:fillRect/>
          </a:stretch>
        </p:blipFill>
        <p:spPr>
          <a:xfrm>
            <a:off x="432792" y="2022515"/>
            <a:ext cx="30480" cy="525661"/>
          </a:xfrm>
          <a:prstGeom prst="rect">
            <a:avLst/>
          </a:prstGeom>
        </p:spPr>
      </p:pic>
      <p:sp>
        <p:nvSpPr>
          <p:cNvPr id="11" name="Text 7"/>
          <p:cNvSpPr/>
          <p:nvPr/>
        </p:nvSpPr>
        <p:spPr>
          <a:xfrm>
            <a:off x="552688" y="2111931"/>
            <a:ext cx="1234321" cy="134183"/>
          </a:xfrm>
          <a:prstGeom prst="rect">
            <a:avLst/>
          </a:prstGeom>
          <a:noFill/>
          <a:ln/>
        </p:spPr>
        <p:txBody>
          <a:bodyPr wrap="none" lIns="0" tIns="0" rIns="0" bIns="0" rtlCol="0" anchor="t"/>
          <a:lstStyle/>
          <a:p>
            <a:pPr marL="0" indent="0" algn="l">
              <a:lnSpc>
                <a:spcPts val="1050"/>
              </a:lnSpc>
              <a:buNone/>
            </a:pPr>
            <a:r>
              <a:rPr lang="en-US" sz="1000" b="1" dirty="0">
                <a:solidFill>
                  <a:srgbClr val="E0D6DE"/>
                </a:solidFill>
                <a:latin typeface="Petrona Bold" pitchFamily="34" charset="0"/>
                <a:ea typeface="Petrona Bold" pitchFamily="34" charset="-122"/>
                <a:cs typeface="Petrona Bold" pitchFamily="34" charset="-120"/>
              </a:rPr>
              <a:t>Despreparo Institucional</a:t>
            </a:r>
            <a:endParaRPr lang="en-US" sz="1000" dirty="0"/>
          </a:p>
        </p:txBody>
      </p:sp>
      <p:sp>
        <p:nvSpPr>
          <p:cNvPr id="12" name="Text 8"/>
          <p:cNvSpPr/>
          <p:nvPr/>
        </p:nvSpPr>
        <p:spPr>
          <a:xfrm>
            <a:off x="552688" y="2327910"/>
            <a:ext cx="5875853" cy="130850"/>
          </a:xfrm>
          <a:prstGeom prst="rect">
            <a:avLst/>
          </a:prstGeom>
          <a:noFill/>
          <a:ln/>
        </p:spPr>
        <p:txBody>
          <a:bodyPr wrap="none" lIns="0" tIns="0" rIns="0" bIns="0" rtlCol="0" anchor="t"/>
          <a:lstStyle/>
          <a:p>
            <a:pPr marL="0" indent="0" algn="l">
              <a:lnSpc>
                <a:spcPts val="1000"/>
              </a:lnSpc>
              <a:buNone/>
            </a:pPr>
            <a:r>
              <a:rPr lang="en-US" sz="800" dirty="0">
                <a:solidFill>
                  <a:srgbClr val="E0D6DE"/>
                </a:solidFill>
                <a:latin typeface="Inter" pitchFamily="34" charset="0"/>
                <a:ea typeface="Inter" pitchFamily="34" charset="-122"/>
                <a:cs typeface="Inter" pitchFamily="34" charset="-120"/>
              </a:rPr>
              <a:t>Muitas escolas e organizações carecem de infraestrutura adequada, recursos especializados e formação apropriada de profissionais.</a:t>
            </a:r>
            <a:endParaRPr lang="en-US" sz="800" dirty="0"/>
          </a:p>
        </p:txBody>
      </p:sp>
      <p:sp>
        <p:nvSpPr>
          <p:cNvPr id="13" name="Shape 9"/>
          <p:cNvSpPr/>
          <p:nvPr/>
        </p:nvSpPr>
        <p:spPr>
          <a:xfrm>
            <a:off x="440412" y="2629972"/>
            <a:ext cx="6874788" cy="525661"/>
          </a:xfrm>
          <a:prstGeom prst="roundRect">
            <a:avLst>
              <a:gd name="adj" fmla="val 6958"/>
            </a:avLst>
          </a:prstGeom>
          <a:solidFill>
            <a:srgbClr val="0C0524">
              <a:alpha val="95000"/>
            </a:srgbClr>
          </a:solidFill>
          <a:ln w="7620">
            <a:solidFill>
              <a:srgbClr val="48367C"/>
            </a:solidFill>
            <a:prstDash val="solid"/>
          </a:ln>
        </p:spPr>
        <p:txBody>
          <a:bodyPr/>
          <a:lstStyle/>
          <a:p>
            <a:endParaRPr lang="en-US"/>
          </a:p>
        </p:txBody>
      </p:sp>
      <p:pic>
        <p:nvPicPr>
          <p:cNvPr id="14" name="Image 2" descr="preencoded.png"/>
          <p:cNvPicPr>
            <a:picLocks noChangeAspect="1"/>
          </p:cNvPicPr>
          <p:nvPr/>
        </p:nvPicPr>
        <p:blipFill>
          <a:blip r:embed="rId3"/>
          <a:stretch>
            <a:fillRect/>
          </a:stretch>
        </p:blipFill>
        <p:spPr>
          <a:xfrm>
            <a:off x="432792" y="2629972"/>
            <a:ext cx="30480" cy="525661"/>
          </a:xfrm>
          <a:prstGeom prst="rect">
            <a:avLst/>
          </a:prstGeom>
        </p:spPr>
      </p:pic>
      <p:sp>
        <p:nvSpPr>
          <p:cNvPr id="15" name="Text 10"/>
          <p:cNvSpPr/>
          <p:nvPr/>
        </p:nvSpPr>
        <p:spPr>
          <a:xfrm>
            <a:off x="552688" y="2719388"/>
            <a:ext cx="1345883" cy="134183"/>
          </a:xfrm>
          <a:prstGeom prst="rect">
            <a:avLst/>
          </a:prstGeom>
          <a:noFill/>
          <a:ln/>
        </p:spPr>
        <p:txBody>
          <a:bodyPr wrap="none" lIns="0" tIns="0" rIns="0" bIns="0" rtlCol="0" anchor="t"/>
          <a:lstStyle/>
          <a:p>
            <a:pPr marL="0" indent="0" algn="l">
              <a:lnSpc>
                <a:spcPts val="1050"/>
              </a:lnSpc>
              <a:buNone/>
            </a:pPr>
            <a:r>
              <a:rPr lang="en-US" sz="1000" b="1" dirty="0">
                <a:solidFill>
                  <a:srgbClr val="E0D6DE"/>
                </a:solidFill>
                <a:latin typeface="Petrona Bold" pitchFamily="34" charset="0"/>
                <a:ea typeface="Petrona Bold" pitchFamily="34" charset="-122"/>
                <a:cs typeface="Petrona Bold" pitchFamily="34" charset="-120"/>
              </a:rPr>
              <a:t>Barreiras de Acessibilidade</a:t>
            </a:r>
            <a:endParaRPr lang="en-US" sz="1000" dirty="0"/>
          </a:p>
        </p:txBody>
      </p:sp>
      <p:sp>
        <p:nvSpPr>
          <p:cNvPr id="16" name="Text 11"/>
          <p:cNvSpPr/>
          <p:nvPr/>
        </p:nvSpPr>
        <p:spPr>
          <a:xfrm>
            <a:off x="552688" y="2935367"/>
            <a:ext cx="5875853" cy="130850"/>
          </a:xfrm>
          <a:prstGeom prst="rect">
            <a:avLst/>
          </a:prstGeom>
          <a:noFill/>
          <a:ln/>
        </p:spPr>
        <p:txBody>
          <a:bodyPr wrap="none" lIns="0" tIns="0" rIns="0" bIns="0" rtlCol="0" anchor="t"/>
          <a:lstStyle/>
          <a:p>
            <a:pPr marL="0" indent="0" algn="l">
              <a:lnSpc>
                <a:spcPts val="1000"/>
              </a:lnSpc>
              <a:buNone/>
            </a:pPr>
            <a:r>
              <a:rPr lang="en-US" sz="800" dirty="0">
                <a:solidFill>
                  <a:srgbClr val="E0D6DE"/>
                </a:solidFill>
                <a:latin typeface="Inter" pitchFamily="34" charset="0"/>
                <a:ea typeface="Inter" pitchFamily="34" charset="-122"/>
                <a:cs typeface="Inter" pitchFamily="34" charset="-120"/>
              </a:rPr>
              <a:t>Ambientes físicos e digitais frequentemente não consideram as necessidades de acessibilidade, criando obstáculos à participação plena.</a:t>
            </a:r>
            <a:endParaRPr lang="en-US" sz="800" dirty="0"/>
          </a:p>
        </p:txBody>
      </p:sp>
      <p:pic>
        <p:nvPicPr>
          <p:cNvPr id="17" name="Image 3"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47046" y="828794"/>
            <a:ext cx="3426084" cy="3426084"/>
          </a:xfrm>
          <a:prstGeom prst="rect">
            <a:avLst/>
          </a:prstGeom>
        </p:spPr>
      </p:pic>
      <p:sp>
        <p:nvSpPr>
          <p:cNvPr id="18" name="Text 12"/>
          <p:cNvSpPr/>
          <p:nvPr/>
        </p:nvSpPr>
        <p:spPr>
          <a:xfrm>
            <a:off x="7547046" y="4501616"/>
            <a:ext cx="1626513" cy="160973"/>
          </a:xfrm>
          <a:prstGeom prst="rect">
            <a:avLst/>
          </a:prstGeom>
          <a:noFill/>
          <a:ln/>
        </p:spPr>
        <p:txBody>
          <a:bodyPr wrap="none" lIns="0" tIns="0" rIns="0" bIns="0" rtlCol="0" anchor="t"/>
          <a:lstStyle/>
          <a:p>
            <a:pPr marL="0" indent="0" algn="l">
              <a:lnSpc>
                <a:spcPts val="1250"/>
              </a:lnSpc>
              <a:buNone/>
            </a:pPr>
            <a:r>
              <a:rPr lang="en-US" sz="1000" b="1" dirty="0">
                <a:solidFill>
                  <a:srgbClr val="FF8AAF"/>
                </a:solidFill>
                <a:latin typeface="Petrona Bold" pitchFamily="34" charset="0"/>
                <a:ea typeface="Petrona Bold" pitchFamily="34" charset="-122"/>
                <a:cs typeface="Petrona Bold" pitchFamily="34" charset="-120"/>
              </a:rPr>
              <a:t>Conquistas Legais no Brasil</a:t>
            </a:r>
            <a:endParaRPr lang="en-US" sz="1000" dirty="0"/>
          </a:p>
        </p:txBody>
      </p:sp>
      <p:sp>
        <p:nvSpPr>
          <p:cNvPr id="19" name="Text 13"/>
          <p:cNvSpPr/>
          <p:nvPr/>
        </p:nvSpPr>
        <p:spPr>
          <a:xfrm>
            <a:off x="7547046" y="4744384"/>
            <a:ext cx="7472363" cy="130850"/>
          </a:xfrm>
          <a:prstGeom prst="rect">
            <a:avLst/>
          </a:prstGeom>
          <a:noFill/>
          <a:ln/>
        </p:spPr>
        <p:txBody>
          <a:bodyPr wrap="none" lIns="0" tIns="0" rIns="0" bIns="0" rtlCol="0" anchor="t"/>
          <a:lstStyle/>
          <a:p>
            <a:pPr marL="0" indent="0" algn="l">
              <a:lnSpc>
                <a:spcPts val="1000"/>
              </a:lnSpc>
              <a:buNone/>
            </a:pPr>
            <a:r>
              <a:rPr lang="en-US" sz="800" dirty="0">
                <a:solidFill>
                  <a:srgbClr val="E0D6DE"/>
                </a:solidFill>
                <a:latin typeface="Inter" pitchFamily="34" charset="0"/>
                <a:ea typeface="Inter" pitchFamily="34" charset="-122"/>
                <a:cs typeface="Inter" pitchFamily="34" charset="-120"/>
              </a:rPr>
              <a:t>O Brasil possui um arcabouço legal robusto que garante direitos às pessoas com deficiência, incluindo aquelas com síndrome de Down:</a:t>
            </a:r>
            <a:endParaRPr lang="en-US" sz="800" dirty="0"/>
          </a:p>
        </p:txBody>
      </p:sp>
      <p:sp>
        <p:nvSpPr>
          <p:cNvPr id="20" name="Text 14"/>
          <p:cNvSpPr/>
          <p:nvPr/>
        </p:nvSpPr>
        <p:spPr>
          <a:xfrm>
            <a:off x="7547046" y="5000184"/>
            <a:ext cx="7472363" cy="182219"/>
          </a:xfrm>
          <a:prstGeom prst="rect">
            <a:avLst/>
          </a:prstGeom>
          <a:noFill/>
          <a:ln/>
        </p:spPr>
        <p:txBody>
          <a:bodyPr wrap="none" lIns="0" tIns="0" rIns="0" bIns="0" rtlCol="0" anchor="t"/>
          <a:lstStyle/>
          <a:p>
            <a:pPr marL="342900" indent="-342900" algn="l">
              <a:lnSpc>
                <a:spcPts val="1000"/>
              </a:lnSpc>
              <a:buSzPct val="100000"/>
              <a:buChar char="•"/>
            </a:pPr>
            <a:r>
              <a:rPr lang="en-US" sz="800" b="1" dirty="0">
                <a:solidFill>
                  <a:srgbClr val="E0D6DE"/>
                </a:solidFill>
                <a:latin typeface="Inter" pitchFamily="34" charset="0"/>
                <a:ea typeface="Inter" pitchFamily="34" charset="-122"/>
                <a:cs typeface="Inter" pitchFamily="34" charset="-120"/>
              </a:rPr>
              <a:t>Lei nº 7.853/89:</a:t>
            </a:r>
            <a:r>
              <a:rPr lang="en-US" sz="800" dirty="0">
                <a:solidFill>
                  <a:srgbClr val="E0D6DE"/>
                </a:solidFill>
                <a:latin typeface="Inter" pitchFamily="34" charset="0"/>
                <a:ea typeface="Inter" pitchFamily="34" charset="-122"/>
                <a:cs typeface="Inter" pitchFamily="34" charset="-120"/>
              </a:rPr>
              <a:t> Estabelece apoio às pessoas com deficiência e sua integração social</a:t>
            </a:r>
            <a:endParaRPr lang="en-US" sz="800" dirty="0"/>
          </a:p>
        </p:txBody>
      </p:sp>
      <p:sp>
        <p:nvSpPr>
          <p:cNvPr id="21" name="Text 15"/>
          <p:cNvSpPr/>
          <p:nvPr/>
        </p:nvSpPr>
        <p:spPr>
          <a:xfrm>
            <a:off x="7547046" y="5210979"/>
            <a:ext cx="7472363" cy="130850"/>
          </a:xfrm>
          <a:prstGeom prst="rect">
            <a:avLst/>
          </a:prstGeom>
          <a:noFill/>
          <a:ln/>
        </p:spPr>
        <p:txBody>
          <a:bodyPr wrap="none" lIns="0" tIns="0" rIns="0" bIns="0" rtlCol="0" anchor="t"/>
          <a:lstStyle/>
          <a:p>
            <a:pPr marL="342900" indent="-342900" algn="l">
              <a:lnSpc>
                <a:spcPts val="1000"/>
              </a:lnSpc>
              <a:buSzPct val="100000"/>
              <a:buChar char="•"/>
            </a:pPr>
            <a:r>
              <a:rPr lang="en-US" sz="800" b="1" dirty="0">
                <a:solidFill>
                  <a:srgbClr val="E0D6DE"/>
                </a:solidFill>
                <a:latin typeface="Inter" pitchFamily="34" charset="0"/>
                <a:ea typeface="Inter" pitchFamily="34" charset="-122"/>
                <a:cs typeface="Inter" pitchFamily="34" charset="-120"/>
              </a:rPr>
              <a:t>Constituição Federal (1988):</a:t>
            </a:r>
            <a:r>
              <a:rPr lang="en-US" sz="800" dirty="0">
                <a:solidFill>
                  <a:srgbClr val="E0D6DE"/>
                </a:solidFill>
                <a:latin typeface="Inter" pitchFamily="34" charset="0"/>
                <a:ea typeface="Inter" pitchFamily="34" charset="-122"/>
                <a:cs typeface="Inter" pitchFamily="34" charset="-120"/>
              </a:rPr>
              <a:t> Garante educação como direito de todos, promovendo a igualdade</a:t>
            </a:r>
            <a:endParaRPr lang="en-US" sz="800" dirty="0"/>
          </a:p>
        </p:txBody>
      </p:sp>
      <p:sp>
        <p:nvSpPr>
          <p:cNvPr id="22" name="Text 16"/>
          <p:cNvSpPr/>
          <p:nvPr/>
        </p:nvSpPr>
        <p:spPr>
          <a:xfrm>
            <a:off x="7547046" y="5421774"/>
            <a:ext cx="7472363" cy="130850"/>
          </a:xfrm>
          <a:prstGeom prst="rect">
            <a:avLst/>
          </a:prstGeom>
          <a:noFill/>
          <a:ln/>
        </p:spPr>
        <p:txBody>
          <a:bodyPr wrap="none" lIns="0" tIns="0" rIns="0" bIns="0" rtlCol="0" anchor="t"/>
          <a:lstStyle/>
          <a:p>
            <a:pPr marL="342900" indent="-342900" algn="l">
              <a:lnSpc>
                <a:spcPts val="1000"/>
              </a:lnSpc>
              <a:buSzPct val="100000"/>
              <a:buChar char="•"/>
            </a:pPr>
            <a:r>
              <a:rPr lang="en-US" sz="800" b="1" dirty="0">
                <a:solidFill>
                  <a:srgbClr val="E0D6DE"/>
                </a:solidFill>
                <a:latin typeface="Inter" pitchFamily="34" charset="0"/>
                <a:ea typeface="Inter" pitchFamily="34" charset="-122"/>
                <a:cs typeface="Inter" pitchFamily="34" charset="-120"/>
              </a:rPr>
              <a:t>Lei Brasileira de Inclusão (LBI - Lei 13.146/2015):</a:t>
            </a:r>
            <a:r>
              <a:rPr lang="en-US" sz="800" dirty="0">
                <a:solidFill>
                  <a:srgbClr val="E0D6DE"/>
                </a:solidFill>
                <a:latin typeface="Inter" pitchFamily="34" charset="0"/>
                <a:ea typeface="Inter" pitchFamily="34" charset="-122"/>
                <a:cs typeface="Inter" pitchFamily="34" charset="-120"/>
              </a:rPr>
              <a:t> Assegura direitos em educação, trabalho, saúde e participação social</a:t>
            </a:r>
            <a:endParaRPr lang="en-US" sz="800" dirty="0"/>
          </a:p>
        </p:txBody>
      </p:sp>
      <p:sp>
        <p:nvSpPr>
          <p:cNvPr id="23" name="Text 17"/>
          <p:cNvSpPr/>
          <p:nvPr/>
        </p:nvSpPr>
        <p:spPr>
          <a:xfrm>
            <a:off x="7547046" y="5632569"/>
            <a:ext cx="7472363" cy="130850"/>
          </a:xfrm>
          <a:prstGeom prst="rect">
            <a:avLst/>
          </a:prstGeom>
          <a:noFill/>
          <a:ln/>
        </p:spPr>
        <p:txBody>
          <a:bodyPr wrap="none" lIns="0" tIns="0" rIns="0" bIns="0" rtlCol="0" anchor="t"/>
          <a:lstStyle/>
          <a:p>
            <a:pPr marL="342900" indent="-342900" algn="l">
              <a:lnSpc>
                <a:spcPts val="1000"/>
              </a:lnSpc>
              <a:buSzPct val="100000"/>
              <a:buChar char="•"/>
            </a:pPr>
            <a:r>
              <a:rPr lang="en-US" sz="800" b="1" dirty="0">
                <a:solidFill>
                  <a:srgbClr val="E0D6DE"/>
                </a:solidFill>
                <a:latin typeface="Inter" pitchFamily="34" charset="0"/>
                <a:ea typeface="Inter" pitchFamily="34" charset="-122"/>
                <a:cs typeface="Inter" pitchFamily="34" charset="-120"/>
              </a:rPr>
              <a:t>Política Nacional de Educação Especial (2008):</a:t>
            </a:r>
            <a:r>
              <a:rPr lang="en-US" sz="800" dirty="0">
                <a:solidFill>
                  <a:srgbClr val="E0D6DE"/>
                </a:solidFill>
                <a:latin typeface="Inter" pitchFamily="34" charset="0"/>
                <a:ea typeface="Inter" pitchFamily="34" charset="-122"/>
                <a:cs typeface="Inter" pitchFamily="34" charset="-120"/>
              </a:rPr>
              <a:t> Orienta práticas de educação inclusiva</a:t>
            </a:r>
            <a:endParaRPr lang="en-US" sz="800" dirty="0"/>
          </a:p>
        </p:txBody>
      </p:sp>
      <p:sp>
        <p:nvSpPr>
          <p:cNvPr id="24" name="Text 18"/>
          <p:cNvSpPr/>
          <p:nvPr/>
        </p:nvSpPr>
        <p:spPr>
          <a:xfrm>
            <a:off x="440412" y="5957878"/>
            <a:ext cx="1288256" cy="160973"/>
          </a:xfrm>
          <a:prstGeom prst="rect">
            <a:avLst/>
          </a:prstGeom>
          <a:noFill/>
          <a:ln/>
        </p:spPr>
        <p:txBody>
          <a:bodyPr wrap="none" lIns="0" tIns="0" rIns="0" bIns="0" rtlCol="0" anchor="t"/>
          <a:lstStyle/>
          <a:p>
            <a:pPr marL="0" indent="0" algn="l">
              <a:lnSpc>
                <a:spcPts val="1250"/>
              </a:lnSpc>
              <a:buNone/>
            </a:pPr>
            <a:r>
              <a:rPr lang="en-US" sz="1000" b="1" dirty="0">
                <a:solidFill>
                  <a:srgbClr val="FF8AAF"/>
                </a:solidFill>
                <a:latin typeface="Petrona Bold" pitchFamily="34" charset="0"/>
                <a:ea typeface="Petrona Bold" pitchFamily="34" charset="-122"/>
                <a:cs typeface="Petrona Bold" pitchFamily="34" charset="-120"/>
              </a:rPr>
              <a:t>Avanços Animadores</a:t>
            </a:r>
            <a:endParaRPr lang="en-US" sz="1000" dirty="0"/>
          </a:p>
        </p:txBody>
      </p:sp>
      <p:sp>
        <p:nvSpPr>
          <p:cNvPr id="25" name="Shape 19"/>
          <p:cNvSpPr/>
          <p:nvPr/>
        </p:nvSpPr>
        <p:spPr>
          <a:xfrm>
            <a:off x="440412" y="6831385"/>
            <a:ext cx="13749576" cy="7620"/>
          </a:xfrm>
          <a:prstGeom prst="roundRect">
            <a:avLst>
              <a:gd name="adj" fmla="val 450864"/>
            </a:avLst>
          </a:prstGeom>
          <a:solidFill>
            <a:srgbClr val="48367C"/>
          </a:solidFill>
          <a:ln/>
        </p:spPr>
        <p:txBody>
          <a:bodyPr/>
          <a:lstStyle/>
          <a:p>
            <a:endParaRPr lang="en-US"/>
          </a:p>
        </p:txBody>
      </p:sp>
      <p:sp>
        <p:nvSpPr>
          <p:cNvPr id="26" name="Shape 20"/>
          <p:cNvSpPr/>
          <p:nvPr/>
        </p:nvSpPr>
        <p:spPr>
          <a:xfrm>
            <a:off x="3155752" y="6586057"/>
            <a:ext cx="7620" cy="245388"/>
          </a:xfrm>
          <a:prstGeom prst="roundRect">
            <a:avLst>
              <a:gd name="adj" fmla="val 450864"/>
            </a:avLst>
          </a:prstGeom>
          <a:solidFill>
            <a:srgbClr val="48367C"/>
          </a:solidFill>
          <a:ln/>
        </p:spPr>
        <p:txBody>
          <a:bodyPr/>
          <a:lstStyle/>
          <a:p>
            <a:endParaRPr lang="en-US"/>
          </a:p>
        </p:txBody>
      </p:sp>
      <p:sp>
        <p:nvSpPr>
          <p:cNvPr id="27" name="Shape 21"/>
          <p:cNvSpPr/>
          <p:nvPr/>
        </p:nvSpPr>
        <p:spPr>
          <a:xfrm>
            <a:off x="3067645" y="6739410"/>
            <a:ext cx="183952" cy="183952"/>
          </a:xfrm>
          <a:prstGeom prst="roundRect">
            <a:avLst>
              <a:gd name="adj" fmla="val 18677"/>
            </a:avLst>
          </a:prstGeom>
          <a:solidFill>
            <a:srgbClr val="2F1D63"/>
          </a:solidFill>
          <a:ln w="7620">
            <a:solidFill>
              <a:srgbClr val="48367C"/>
            </a:solidFill>
            <a:prstDash val="solid"/>
          </a:ln>
        </p:spPr>
        <p:txBody>
          <a:bodyPr/>
          <a:lstStyle/>
          <a:p>
            <a:endParaRPr lang="en-US"/>
          </a:p>
        </p:txBody>
      </p:sp>
      <p:sp>
        <p:nvSpPr>
          <p:cNvPr id="28" name="Text 22"/>
          <p:cNvSpPr/>
          <p:nvPr/>
        </p:nvSpPr>
        <p:spPr>
          <a:xfrm>
            <a:off x="3095149" y="6750840"/>
            <a:ext cx="128826" cy="160973"/>
          </a:xfrm>
          <a:prstGeom prst="rect">
            <a:avLst/>
          </a:prstGeom>
          <a:noFill/>
          <a:ln/>
        </p:spPr>
        <p:txBody>
          <a:bodyPr wrap="none" lIns="0" tIns="0" rIns="0" bIns="0" rtlCol="0" anchor="t"/>
          <a:lstStyle/>
          <a:p>
            <a:pPr marL="0" indent="0" algn="ctr">
              <a:lnSpc>
                <a:spcPts val="1000"/>
              </a:lnSpc>
              <a:buNone/>
            </a:pPr>
            <a:r>
              <a:rPr lang="en-US" sz="1000" b="1" dirty="0">
                <a:solidFill>
                  <a:srgbClr val="E0D6DE"/>
                </a:solidFill>
                <a:latin typeface="Petrona Bold" pitchFamily="34" charset="0"/>
                <a:ea typeface="Petrona Bold" pitchFamily="34" charset="-122"/>
                <a:cs typeface="Petrona Bold" pitchFamily="34" charset="-120"/>
              </a:rPr>
              <a:t>1</a:t>
            </a:r>
            <a:endParaRPr lang="en-US" sz="1000" dirty="0"/>
          </a:p>
        </p:txBody>
      </p:sp>
      <p:sp>
        <p:nvSpPr>
          <p:cNvPr id="29" name="Text 23"/>
          <p:cNvSpPr/>
          <p:nvPr/>
        </p:nvSpPr>
        <p:spPr>
          <a:xfrm>
            <a:off x="2571458" y="6241485"/>
            <a:ext cx="1073587" cy="134183"/>
          </a:xfrm>
          <a:prstGeom prst="rect">
            <a:avLst/>
          </a:prstGeom>
          <a:noFill/>
          <a:ln/>
        </p:spPr>
        <p:txBody>
          <a:bodyPr wrap="none" lIns="0" tIns="0" rIns="0" bIns="0" rtlCol="0" anchor="t"/>
          <a:lstStyle/>
          <a:p>
            <a:pPr marL="0" indent="0" algn="ctr">
              <a:lnSpc>
                <a:spcPts val="1050"/>
              </a:lnSpc>
              <a:buNone/>
            </a:pPr>
            <a:r>
              <a:rPr lang="en-US" sz="800" b="1" dirty="0">
                <a:solidFill>
                  <a:srgbClr val="E0D6DE"/>
                </a:solidFill>
                <a:latin typeface="Petrona Bold" pitchFamily="34" charset="0"/>
                <a:ea typeface="Petrona Bold" pitchFamily="34" charset="-122"/>
                <a:cs typeface="Petrona Bold" pitchFamily="34" charset="-120"/>
              </a:rPr>
              <a:t>Consciência Social</a:t>
            </a:r>
            <a:endParaRPr lang="en-US" sz="800" dirty="0"/>
          </a:p>
        </p:txBody>
      </p:sp>
      <p:sp>
        <p:nvSpPr>
          <p:cNvPr id="30" name="Text 24"/>
          <p:cNvSpPr/>
          <p:nvPr/>
        </p:nvSpPr>
        <p:spPr>
          <a:xfrm>
            <a:off x="243926" y="6424722"/>
            <a:ext cx="5778018" cy="183952"/>
          </a:xfrm>
          <a:prstGeom prst="rect">
            <a:avLst/>
          </a:prstGeom>
          <a:noFill/>
          <a:ln/>
        </p:spPr>
        <p:txBody>
          <a:bodyPr wrap="none" lIns="0" tIns="0" rIns="0" bIns="0" rtlCol="0" anchor="t"/>
          <a:lstStyle/>
          <a:p>
            <a:pPr marL="0" indent="0" algn="ctr">
              <a:lnSpc>
                <a:spcPts val="1000"/>
              </a:lnSpc>
              <a:buNone/>
            </a:pPr>
            <a:r>
              <a:rPr lang="en-US" sz="800" dirty="0">
                <a:solidFill>
                  <a:srgbClr val="E0D6DE"/>
                </a:solidFill>
                <a:latin typeface="Inter" pitchFamily="34" charset="0"/>
                <a:ea typeface="Inter" pitchFamily="34" charset="-122"/>
                <a:cs typeface="Inter" pitchFamily="34" charset="-120"/>
              </a:rPr>
              <a:t>Campanhas como o Março Azul aumentaram significativamente a visibilidade e compreensão sobre síndrome de Down</a:t>
            </a:r>
            <a:endParaRPr lang="en-US" sz="800" dirty="0"/>
          </a:p>
        </p:txBody>
      </p:sp>
      <p:sp>
        <p:nvSpPr>
          <p:cNvPr id="31" name="Shape 25"/>
          <p:cNvSpPr/>
          <p:nvPr/>
        </p:nvSpPr>
        <p:spPr>
          <a:xfrm>
            <a:off x="5926098" y="6821052"/>
            <a:ext cx="7620" cy="245388"/>
          </a:xfrm>
          <a:prstGeom prst="roundRect">
            <a:avLst>
              <a:gd name="adj" fmla="val 450864"/>
            </a:avLst>
          </a:prstGeom>
          <a:solidFill>
            <a:srgbClr val="48367C"/>
          </a:solidFill>
          <a:ln/>
        </p:spPr>
        <p:txBody>
          <a:bodyPr/>
          <a:lstStyle/>
          <a:p>
            <a:endParaRPr lang="en-US"/>
          </a:p>
        </p:txBody>
      </p:sp>
      <p:sp>
        <p:nvSpPr>
          <p:cNvPr id="32" name="Shape 26"/>
          <p:cNvSpPr/>
          <p:nvPr/>
        </p:nvSpPr>
        <p:spPr>
          <a:xfrm>
            <a:off x="5837992" y="6739410"/>
            <a:ext cx="183952" cy="183952"/>
          </a:xfrm>
          <a:prstGeom prst="roundRect">
            <a:avLst>
              <a:gd name="adj" fmla="val 18677"/>
            </a:avLst>
          </a:prstGeom>
          <a:solidFill>
            <a:srgbClr val="2F1D63"/>
          </a:solidFill>
          <a:ln w="7620">
            <a:solidFill>
              <a:srgbClr val="48367C"/>
            </a:solidFill>
            <a:prstDash val="solid"/>
          </a:ln>
        </p:spPr>
        <p:txBody>
          <a:bodyPr/>
          <a:lstStyle/>
          <a:p>
            <a:endParaRPr lang="en-US"/>
          </a:p>
        </p:txBody>
      </p:sp>
      <p:sp>
        <p:nvSpPr>
          <p:cNvPr id="33" name="Text 27"/>
          <p:cNvSpPr/>
          <p:nvPr/>
        </p:nvSpPr>
        <p:spPr>
          <a:xfrm>
            <a:off x="5865495" y="6750840"/>
            <a:ext cx="128826" cy="160973"/>
          </a:xfrm>
          <a:prstGeom prst="rect">
            <a:avLst/>
          </a:prstGeom>
          <a:noFill/>
          <a:ln/>
        </p:spPr>
        <p:txBody>
          <a:bodyPr wrap="none" lIns="0" tIns="0" rIns="0" bIns="0" rtlCol="0" anchor="t"/>
          <a:lstStyle/>
          <a:p>
            <a:pPr marL="0" indent="0" algn="ctr">
              <a:lnSpc>
                <a:spcPts val="1000"/>
              </a:lnSpc>
              <a:buNone/>
            </a:pPr>
            <a:r>
              <a:rPr lang="en-US" sz="1000" b="1" dirty="0">
                <a:solidFill>
                  <a:srgbClr val="E0D6DE"/>
                </a:solidFill>
                <a:latin typeface="Petrona Bold" pitchFamily="34" charset="0"/>
                <a:ea typeface="Petrona Bold" pitchFamily="34" charset="-122"/>
                <a:cs typeface="Petrona Bold" pitchFamily="34" charset="-120"/>
              </a:rPr>
              <a:t>2</a:t>
            </a:r>
            <a:endParaRPr lang="en-US" sz="1000" dirty="0"/>
          </a:p>
        </p:txBody>
      </p:sp>
      <p:sp>
        <p:nvSpPr>
          <p:cNvPr id="34" name="Text 28"/>
          <p:cNvSpPr/>
          <p:nvPr/>
        </p:nvSpPr>
        <p:spPr>
          <a:xfrm>
            <a:off x="5393174" y="7158569"/>
            <a:ext cx="1073587" cy="134183"/>
          </a:xfrm>
          <a:prstGeom prst="rect">
            <a:avLst/>
          </a:prstGeom>
          <a:noFill/>
          <a:ln/>
        </p:spPr>
        <p:txBody>
          <a:bodyPr wrap="none" lIns="0" tIns="0" rIns="0" bIns="0" rtlCol="0" anchor="t"/>
          <a:lstStyle/>
          <a:p>
            <a:pPr marL="0" indent="0" algn="ctr">
              <a:lnSpc>
                <a:spcPts val="1050"/>
              </a:lnSpc>
              <a:buNone/>
            </a:pPr>
            <a:r>
              <a:rPr lang="en-US" sz="800" b="1" dirty="0">
                <a:solidFill>
                  <a:srgbClr val="E0D6DE"/>
                </a:solidFill>
                <a:latin typeface="Petrona Bold" pitchFamily="34" charset="0"/>
                <a:ea typeface="Petrona Bold" pitchFamily="34" charset="-122"/>
                <a:cs typeface="Petrona Bold" pitchFamily="34" charset="-120"/>
              </a:rPr>
              <a:t>Práticas Pedagógicas</a:t>
            </a:r>
            <a:endParaRPr lang="en-US" sz="800" dirty="0"/>
          </a:p>
        </p:txBody>
      </p:sp>
      <p:sp>
        <p:nvSpPr>
          <p:cNvPr id="35" name="Text 29"/>
          <p:cNvSpPr/>
          <p:nvPr/>
        </p:nvSpPr>
        <p:spPr>
          <a:xfrm>
            <a:off x="3292554" y="7341806"/>
            <a:ext cx="5274945" cy="130850"/>
          </a:xfrm>
          <a:prstGeom prst="rect">
            <a:avLst/>
          </a:prstGeom>
          <a:noFill/>
          <a:ln/>
        </p:spPr>
        <p:txBody>
          <a:bodyPr wrap="none" lIns="0" tIns="0" rIns="0" bIns="0" rtlCol="0" anchor="t"/>
          <a:lstStyle/>
          <a:p>
            <a:pPr marL="0" indent="0" algn="ctr">
              <a:lnSpc>
                <a:spcPts val="1000"/>
              </a:lnSpc>
              <a:buNone/>
            </a:pPr>
            <a:r>
              <a:rPr lang="en-US" sz="800" dirty="0">
                <a:solidFill>
                  <a:srgbClr val="E0D6DE"/>
                </a:solidFill>
                <a:latin typeface="Inter" pitchFamily="34" charset="0"/>
                <a:ea typeface="Inter" pitchFamily="34" charset="-122"/>
                <a:cs typeface="Inter" pitchFamily="34" charset="-120"/>
              </a:rPr>
              <a:t>Metodologias inovadoras e inclusivas estão sendo desenvolvidas e compartilhadas entre educadores</a:t>
            </a:r>
            <a:endParaRPr lang="en-US" sz="800" dirty="0"/>
          </a:p>
        </p:txBody>
      </p:sp>
      <p:sp>
        <p:nvSpPr>
          <p:cNvPr id="36" name="Shape 30"/>
          <p:cNvSpPr/>
          <p:nvPr/>
        </p:nvSpPr>
        <p:spPr>
          <a:xfrm>
            <a:off x="8696444" y="6586057"/>
            <a:ext cx="7620" cy="245388"/>
          </a:xfrm>
          <a:prstGeom prst="roundRect">
            <a:avLst>
              <a:gd name="adj" fmla="val 450864"/>
            </a:avLst>
          </a:prstGeom>
          <a:solidFill>
            <a:srgbClr val="48367C"/>
          </a:solidFill>
          <a:ln/>
        </p:spPr>
        <p:txBody>
          <a:bodyPr/>
          <a:lstStyle/>
          <a:p>
            <a:endParaRPr lang="en-US"/>
          </a:p>
        </p:txBody>
      </p:sp>
      <p:sp>
        <p:nvSpPr>
          <p:cNvPr id="37" name="Shape 31"/>
          <p:cNvSpPr/>
          <p:nvPr/>
        </p:nvSpPr>
        <p:spPr>
          <a:xfrm>
            <a:off x="8608338" y="6739410"/>
            <a:ext cx="183952" cy="183952"/>
          </a:xfrm>
          <a:prstGeom prst="roundRect">
            <a:avLst>
              <a:gd name="adj" fmla="val 18677"/>
            </a:avLst>
          </a:prstGeom>
          <a:solidFill>
            <a:srgbClr val="2F1D63"/>
          </a:solidFill>
          <a:ln w="7620">
            <a:solidFill>
              <a:srgbClr val="48367C"/>
            </a:solidFill>
            <a:prstDash val="solid"/>
          </a:ln>
        </p:spPr>
        <p:txBody>
          <a:bodyPr/>
          <a:lstStyle/>
          <a:p>
            <a:endParaRPr lang="en-US"/>
          </a:p>
        </p:txBody>
      </p:sp>
      <p:sp>
        <p:nvSpPr>
          <p:cNvPr id="38" name="Text 32"/>
          <p:cNvSpPr/>
          <p:nvPr/>
        </p:nvSpPr>
        <p:spPr>
          <a:xfrm>
            <a:off x="8635841" y="6750840"/>
            <a:ext cx="128826" cy="160973"/>
          </a:xfrm>
          <a:prstGeom prst="rect">
            <a:avLst/>
          </a:prstGeom>
          <a:noFill/>
          <a:ln/>
        </p:spPr>
        <p:txBody>
          <a:bodyPr wrap="none" lIns="0" tIns="0" rIns="0" bIns="0" rtlCol="0" anchor="t"/>
          <a:lstStyle/>
          <a:p>
            <a:pPr marL="0" indent="0" algn="ctr">
              <a:lnSpc>
                <a:spcPts val="1000"/>
              </a:lnSpc>
              <a:buNone/>
            </a:pPr>
            <a:r>
              <a:rPr lang="en-US" sz="1000" b="1" dirty="0">
                <a:solidFill>
                  <a:srgbClr val="E0D6DE"/>
                </a:solidFill>
                <a:latin typeface="Petrona Bold" pitchFamily="34" charset="0"/>
                <a:ea typeface="Petrona Bold" pitchFamily="34" charset="-122"/>
                <a:cs typeface="Petrona Bold" pitchFamily="34" charset="-120"/>
              </a:rPr>
              <a:t>3</a:t>
            </a:r>
            <a:endParaRPr lang="en-US" sz="1000" dirty="0"/>
          </a:p>
        </p:txBody>
      </p:sp>
      <p:sp>
        <p:nvSpPr>
          <p:cNvPr id="39" name="Text 33"/>
          <p:cNvSpPr/>
          <p:nvPr/>
        </p:nvSpPr>
        <p:spPr>
          <a:xfrm>
            <a:off x="8317630" y="6241485"/>
            <a:ext cx="1073587" cy="134183"/>
          </a:xfrm>
          <a:prstGeom prst="rect">
            <a:avLst/>
          </a:prstGeom>
          <a:noFill/>
          <a:ln/>
        </p:spPr>
        <p:txBody>
          <a:bodyPr wrap="none" lIns="0" tIns="0" rIns="0" bIns="0" rtlCol="0" anchor="t"/>
          <a:lstStyle/>
          <a:p>
            <a:pPr marL="0" indent="0" algn="ctr">
              <a:lnSpc>
                <a:spcPts val="1050"/>
              </a:lnSpc>
              <a:buNone/>
            </a:pPr>
            <a:r>
              <a:rPr lang="en-US" sz="800" b="1" dirty="0">
                <a:solidFill>
                  <a:srgbClr val="E0D6DE"/>
                </a:solidFill>
                <a:latin typeface="Petrona Bold" pitchFamily="34" charset="0"/>
                <a:ea typeface="Petrona Bold" pitchFamily="34" charset="-122"/>
                <a:cs typeface="Petrona Bold" pitchFamily="34" charset="-120"/>
              </a:rPr>
              <a:t>Inclusão no Mercado</a:t>
            </a:r>
            <a:endParaRPr lang="en-US" sz="800" dirty="0"/>
          </a:p>
        </p:txBody>
      </p:sp>
      <p:sp>
        <p:nvSpPr>
          <p:cNvPr id="40" name="Text 34"/>
          <p:cNvSpPr/>
          <p:nvPr/>
        </p:nvSpPr>
        <p:spPr>
          <a:xfrm>
            <a:off x="6371121" y="6424722"/>
            <a:ext cx="4969463" cy="160973"/>
          </a:xfrm>
          <a:prstGeom prst="rect">
            <a:avLst/>
          </a:prstGeom>
          <a:noFill/>
          <a:ln/>
        </p:spPr>
        <p:txBody>
          <a:bodyPr wrap="none" lIns="0" tIns="0" rIns="0" bIns="0" rtlCol="0" anchor="t"/>
          <a:lstStyle/>
          <a:p>
            <a:pPr marL="0" indent="0" algn="ctr">
              <a:lnSpc>
                <a:spcPts val="1000"/>
              </a:lnSpc>
              <a:buNone/>
            </a:pPr>
            <a:r>
              <a:rPr lang="en-US" sz="800" dirty="0">
                <a:solidFill>
                  <a:srgbClr val="E0D6DE"/>
                </a:solidFill>
                <a:latin typeface="Inter" pitchFamily="34" charset="0"/>
                <a:ea typeface="Inter" pitchFamily="34" charset="-122"/>
                <a:cs typeface="Inter" pitchFamily="34" charset="-120"/>
              </a:rPr>
              <a:t>Mais empresas estão criando programas de contratação inclusiva e adaptando ambientes de trabalho</a:t>
            </a:r>
            <a:endParaRPr lang="en-US" sz="800" dirty="0"/>
          </a:p>
        </p:txBody>
      </p:sp>
      <p:sp>
        <p:nvSpPr>
          <p:cNvPr id="41" name="Shape 35"/>
          <p:cNvSpPr/>
          <p:nvPr/>
        </p:nvSpPr>
        <p:spPr>
          <a:xfrm>
            <a:off x="11466790" y="6821052"/>
            <a:ext cx="7620" cy="245388"/>
          </a:xfrm>
          <a:prstGeom prst="roundRect">
            <a:avLst>
              <a:gd name="adj" fmla="val 450864"/>
            </a:avLst>
          </a:prstGeom>
          <a:solidFill>
            <a:srgbClr val="48367C"/>
          </a:solidFill>
          <a:ln/>
        </p:spPr>
        <p:txBody>
          <a:bodyPr/>
          <a:lstStyle/>
          <a:p>
            <a:endParaRPr lang="en-US"/>
          </a:p>
        </p:txBody>
      </p:sp>
      <p:sp>
        <p:nvSpPr>
          <p:cNvPr id="42" name="Shape 36"/>
          <p:cNvSpPr/>
          <p:nvPr/>
        </p:nvSpPr>
        <p:spPr>
          <a:xfrm>
            <a:off x="11378684" y="6739410"/>
            <a:ext cx="183952" cy="183952"/>
          </a:xfrm>
          <a:prstGeom prst="roundRect">
            <a:avLst>
              <a:gd name="adj" fmla="val 18677"/>
            </a:avLst>
          </a:prstGeom>
          <a:solidFill>
            <a:srgbClr val="2F1D63"/>
          </a:solidFill>
          <a:ln w="7620">
            <a:solidFill>
              <a:srgbClr val="48367C"/>
            </a:solidFill>
            <a:prstDash val="solid"/>
          </a:ln>
        </p:spPr>
        <p:txBody>
          <a:bodyPr/>
          <a:lstStyle/>
          <a:p>
            <a:endParaRPr lang="en-US"/>
          </a:p>
        </p:txBody>
      </p:sp>
      <p:sp>
        <p:nvSpPr>
          <p:cNvPr id="43" name="Text 37"/>
          <p:cNvSpPr/>
          <p:nvPr/>
        </p:nvSpPr>
        <p:spPr>
          <a:xfrm>
            <a:off x="11406187" y="6750840"/>
            <a:ext cx="128826" cy="160973"/>
          </a:xfrm>
          <a:prstGeom prst="rect">
            <a:avLst/>
          </a:prstGeom>
          <a:noFill/>
          <a:ln/>
        </p:spPr>
        <p:txBody>
          <a:bodyPr wrap="none" lIns="0" tIns="0" rIns="0" bIns="0" rtlCol="0" anchor="t"/>
          <a:lstStyle/>
          <a:p>
            <a:pPr marL="0" indent="0" algn="ctr">
              <a:lnSpc>
                <a:spcPts val="1000"/>
              </a:lnSpc>
              <a:buNone/>
            </a:pPr>
            <a:r>
              <a:rPr lang="en-US" sz="1000" b="1" dirty="0">
                <a:solidFill>
                  <a:srgbClr val="E0D6DE"/>
                </a:solidFill>
                <a:latin typeface="Petrona Bold" pitchFamily="34" charset="0"/>
                <a:ea typeface="Petrona Bold" pitchFamily="34" charset="-122"/>
                <a:cs typeface="Petrona Bold" pitchFamily="34" charset="-120"/>
              </a:rPr>
              <a:t>4</a:t>
            </a:r>
            <a:endParaRPr lang="en-US" sz="1000" dirty="0"/>
          </a:p>
        </p:txBody>
      </p:sp>
      <p:sp>
        <p:nvSpPr>
          <p:cNvPr id="44" name="Text 38"/>
          <p:cNvSpPr/>
          <p:nvPr/>
        </p:nvSpPr>
        <p:spPr>
          <a:xfrm>
            <a:off x="10933867" y="7158569"/>
            <a:ext cx="1073587" cy="134183"/>
          </a:xfrm>
          <a:prstGeom prst="rect">
            <a:avLst/>
          </a:prstGeom>
          <a:noFill/>
          <a:ln/>
        </p:spPr>
        <p:txBody>
          <a:bodyPr wrap="none" lIns="0" tIns="0" rIns="0" bIns="0" rtlCol="0" anchor="t"/>
          <a:lstStyle/>
          <a:p>
            <a:pPr marL="0" indent="0" algn="ctr">
              <a:lnSpc>
                <a:spcPts val="1050"/>
              </a:lnSpc>
              <a:buNone/>
            </a:pPr>
            <a:r>
              <a:rPr lang="en-US" sz="800" b="1" dirty="0">
                <a:solidFill>
                  <a:srgbClr val="E0D6DE"/>
                </a:solidFill>
                <a:latin typeface="Petrona Bold" pitchFamily="34" charset="0"/>
                <a:ea typeface="Petrona Bold" pitchFamily="34" charset="-122"/>
                <a:cs typeface="Petrona Bold" pitchFamily="34" charset="-120"/>
              </a:rPr>
              <a:t>Tecnologia Assistiva</a:t>
            </a:r>
            <a:endParaRPr lang="en-US" sz="800" dirty="0"/>
          </a:p>
        </p:txBody>
      </p:sp>
      <p:sp>
        <p:nvSpPr>
          <p:cNvPr id="45" name="Text 39"/>
          <p:cNvSpPr/>
          <p:nvPr/>
        </p:nvSpPr>
        <p:spPr>
          <a:xfrm>
            <a:off x="8833247" y="7341806"/>
            <a:ext cx="5274945" cy="130850"/>
          </a:xfrm>
          <a:prstGeom prst="rect">
            <a:avLst/>
          </a:prstGeom>
          <a:noFill/>
          <a:ln/>
        </p:spPr>
        <p:txBody>
          <a:bodyPr wrap="none" lIns="0" tIns="0" rIns="0" bIns="0" rtlCol="0" anchor="t"/>
          <a:lstStyle/>
          <a:p>
            <a:pPr marL="0" indent="0" algn="ctr">
              <a:lnSpc>
                <a:spcPts val="1000"/>
              </a:lnSpc>
              <a:buNone/>
            </a:pPr>
            <a:r>
              <a:rPr lang="en-US" sz="800" dirty="0">
                <a:solidFill>
                  <a:srgbClr val="E0D6DE"/>
                </a:solidFill>
                <a:latin typeface="Inter" pitchFamily="34" charset="0"/>
                <a:ea typeface="Inter" pitchFamily="34" charset="-122"/>
                <a:cs typeface="Inter" pitchFamily="34" charset="-120"/>
              </a:rPr>
              <a:t>Novas tecnologias facilitam comunicação, aprendizado e autonomia de pessoas com síndrome de Down</a:t>
            </a:r>
            <a:endParaRPr lang="en-US" sz="800" dirty="0"/>
          </a:p>
        </p:txBody>
      </p:sp>
      <p:sp>
        <p:nvSpPr>
          <p:cNvPr id="46" name="Text 40"/>
          <p:cNvSpPr/>
          <p:nvPr/>
        </p:nvSpPr>
        <p:spPr>
          <a:xfrm>
            <a:off x="440412" y="7564572"/>
            <a:ext cx="13749576" cy="261699"/>
          </a:xfrm>
          <a:prstGeom prst="rect">
            <a:avLst/>
          </a:prstGeom>
          <a:noFill/>
          <a:ln/>
        </p:spPr>
        <p:txBody>
          <a:bodyPr wrap="square" lIns="0" tIns="0" rIns="0" bIns="0" rtlCol="0" anchor="t"/>
          <a:lstStyle/>
          <a:p>
            <a:pPr marL="0" indent="0" algn="l">
              <a:lnSpc>
                <a:spcPts val="1000"/>
              </a:lnSpc>
              <a:buNone/>
            </a:pPr>
            <a:r>
              <a:rPr lang="en-US" sz="800" dirty="0">
                <a:solidFill>
                  <a:srgbClr val="E0D6DE"/>
                </a:solidFill>
                <a:latin typeface="Inter" pitchFamily="34" charset="0"/>
                <a:ea typeface="Inter" pitchFamily="34" charset="-122"/>
                <a:cs typeface="Inter" pitchFamily="34" charset="-120"/>
              </a:rPr>
              <a:t>Os avanços são reais e mensuráveis. Pesquisas mostram que a qualidade de vida de pessoas com síndrome de Down melhorou significativamente nas últimas décadas. A expectativa de vida aumentou dramaticamente – de apenas 25 anos na década de 1980 para cerca de 60 anos atualmente. Mais pessoas estão alfabetizadas, empregadas e vivendo de forma independente. Estes progressos nos inspiram a continuar trabalhando por uma sociedade verdadeiramente inclusiva.</a:t>
            </a:r>
            <a:endParaRPr lang="en-US" sz="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2450</Words>
  <Application>Microsoft Office PowerPoint</Application>
  <PresentationFormat>Custom</PresentationFormat>
  <Paragraphs>167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Petrona Bold</vt:lpstr>
      <vt:lpstr>Inter</vt:lpstr>
      <vt:lpstr>Petrona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Tiezerini, Gustavo</cp:lastModifiedBy>
  <cp:revision>4</cp:revision>
  <dcterms:created xsi:type="dcterms:W3CDTF">2025-10-07T13:18:48Z</dcterms:created>
  <dcterms:modified xsi:type="dcterms:W3CDTF">2025-10-07T13:31:48Z</dcterms:modified>
</cp:coreProperties>
</file>